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609" r:id="rId3"/>
    <p:sldId id="298" r:id="rId4"/>
    <p:sldId id="338" r:id="rId5"/>
    <p:sldId id="339" r:id="rId6"/>
    <p:sldId id="659" r:id="rId7"/>
    <p:sldId id="340" r:id="rId8"/>
    <p:sldId id="341" r:id="rId9"/>
    <p:sldId id="342" r:id="rId10"/>
    <p:sldId id="343" r:id="rId11"/>
    <p:sldId id="344" r:id="rId12"/>
    <p:sldId id="345" r:id="rId13"/>
    <p:sldId id="347" r:id="rId15"/>
    <p:sldId id="348" r:id="rId16"/>
    <p:sldId id="658" r:id="rId17"/>
    <p:sldId id="349" r:id="rId18"/>
    <p:sldId id="351" r:id="rId19"/>
    <p:sldId id="350" r:id="rId20"/>
    <p:sldId id="390" r:id="rId21"/>
    <p:sldId id="391" r:id="rId22"/>
    <p:sldId id="392" r:id="rId23"/>
    <p:sldId id="660" r:id="rId24"/>
    <p:sldId id="431" r:id="rId25"/>
    <p:sldId id="469" r:id="rId26"/>
    <p:sldId id="507" r:id="rId27"/>
    <p:sldId id="661" r:id="rId28"/>
    <p:sldId id="547" r:id="rId29"/>
    <p:sldId id="549" r:id="rId30"/>
    <p:sldId id="550" r:id="rId31"/>
    <p:sldId id="551" r:id="rId32"/>
    <p:sldId id="552" r:id="rId33"/>
    <p:sldId id="553" r:id="rId34"/>
    <p:sldId id="554" r:id="rId35"/>
    <p:sldId id="555" r:id="rId36"/>
    <p:sldId id="662" r:id="rId37"/>
    <p:sldId id="556" r:id="rId38"/>
    <p:sldId id="593" r:id="rId39"/>
    <p:sldId id="594" r:id="rId40"/>
    <p:sldId id="663" r:id="rId41"/>
    <p:sldId id="706" r:id="rId42"/>
    <p:sldId id="595" r:id="rId43"/>
    <p:sldId id="707" r:id="rId44"/>
    <p:sldId id="70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FF"/>
    <a:srgbClr val="1342DD"/>
    <a:srgbClr val="808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10" autoAdjust="0"/>
    <p:restoredTop sz="94660"/>
  </p:normalViewPr>
  <p:slideViewPr>
    <p:cSldViewPr snapToGrid="0">
      <p:cViewPr varScale="1">
        <p:scale>
          <a:sx n="70" d="100"/>
          <a:sy n="70" d="100"/>
        </p:scale>
        <p:origin x="72" y="466"/>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8A2B0B2E-0379-4267-A79B-E686C9D9EFBF}"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8106F09F-7A4D-4648-B958-AE1426FDC076}"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352CD398-3272-40F3-8FDE-31FADA4F0A10}"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FDA9DA5A-7573-44EA-93F1-4D5305AF1E48}"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74638"/>
            <a:ext cx="25908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274638"/>
            <a:ext cx="7569200" cy="57451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BFD080FD-E383-4E79-B3DE-BD8107BEDE85}"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D01180D9-985D-4494-AAB4-D2A21828C9D5}"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68F29ACD-36A1-4DC1-B1BC-FA5CAE88E632}"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443BA1C0-6166-4BD2-B55F-34F159391780}"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E7A39465-025D-4B30-9CA2-06059C6770C2}"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56C84A7C-9DFD-4A65-B9EC-989E24237B45}"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024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2C2CBDEA-E680-4F13-8946-F45B592D7260}"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C744F3B4-F894-43FA-AD18-1756698BFA96}"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C040CC3F-0545-49EE-BD99-B7BC3C1C2F80}" type="datetime1">
              <a:rPr lang="zh-CN" altLang="en-US">
                <a:solidFill>
                  <a:srgbClr val="45516B"/>
                </a:solidFill>
              </a:rPr>
            </a:fld>
            <a:endParaRPr lang="en-US" altLang="zh-CN">
              <a:solidFill>
                <a:srgbClr val="45516B"/>
              </a:solidFill>
            </a:endParaRPr>
          </a:p>
        </p:txBody>
      </p:sp>
      <p:sp>
        <p:nvSpPr>
          <p:cNvPr id="8"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9" name="灯片编号占位符 22"/>
          <p:cNvSpPr>
            <a:spLocks noGrp="1" noChangeArrowheads="1"/>
          </p:cNvSpPr>
          <p:nvPr>
            <p:ph type="sldNum" sz="quarter" idx="12"/>
          </p:nvPr>
        </p:nvSpPr>
        <p:spPr/>
        <p:txBody>
          <a:bodyPr/>
          <a:lstStyle>
            <a:lvl1pPr>
              <a:defRPr/>
            </a:lvl1pPr>
          </a:lstStyle>
          <a:p>
            <a:fld id="{B90B65E8-9532-4945-9EC4-81BDBBB86B64}"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5B21F582-292D-48DD-B23F-29A6D827A872}" type="datetime1">
              <a:rPr lang="zh-CN" altLang="en-US">
                <a:solidFill>
                  <a:srgbClr val="45516B"/>
                </a:solidFill>
              </a:rPr>
            </a:fld>
            <a:endParaRPr lang="en-US" altLang="zh-CN">
              <a:solidFill>
                <a:srgbClr val="45516B"/>
              </a:solidFill>
            </a:endParaRPr>
          </a:p>
        </p:txBody>
      </p:sp>
      <p:sp>
        <p:nvSpPr>
          <p:cNvPr id="4"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5" name="灯片编号占位符 22"/>
          <p:cNvSpPr>
            <a:spLocks noGrp="1" noChangeArrowheads="1"/>
          </p:cNvSpPr>
          <p:nvPr>
            <p:ph type="sldNum" sz="quarter" idx="12"/>
          </p:nvPr>
        </p:nvSpPr>
        <p:spPr/>
        <p:txBody>
          <a:bodyPr/>
          <a:lstStyle>
            <a:lvl1pPr>
              <a:defRPr/>
            </a:lvl1pPr>
          </a:lstStyle>
          <a:p>
            <a:fld id="{461F1018-D9F9-47E2-96A7-26E2D0434A54}"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E3A1B384-6B9A-464C-8DE6-AFBAB0937AFD}" type="datetime1">
              <a:rPr lang="zh-CN" altLang="en-US">
                <a:solidFill>
                  <a:srgbClr val="45516B"/>
                </a:solidFill>
              </a:rPr>
            </a:fld>
            <a:endParaRPr lang="en-US" altLang="zh-CN">
              <a:solidFill>
                <a:srgbClr val="45516B"/>
              </a:solidFill>
            </a:endParaRPr>
          </a:p>
        </p:txBody>
      </p:sp>
      <p:sp>
        <p:nvSpPr>
          <p:cNvPr id="3"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4" name="灯片编号占位符 22"/>
          <p:cNvSpPr>
            <a:spLocks noGrp="1" noChangeArrowheads="1"/>
          </p:cNvSpPr>
          <p:nvPr>
            <p:ph type="sldNum" sz="quarter" idx="12"/>
          </p:nvPr>
        </p:nvSpPr>
        <p:spPr/>
        <p:txBody>
          <a:bodyPr/>
          <a:lstStyle>
            <a:lvl1pPr>
              <a:defRPr/>
            </a:lvl1pPr>
          </a:lstStyle>
          <a:p>
            <a:fld id="{FBD1E736-0580-4475-894F-22C1EE9983E8}"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A1C2CF78-CDC2-4BBA-A9FB-EAF419B20B7F}"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0A1C9F2A-AFBB-4F68-97F1-A7EE562315FA}"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B8B6CC87-DBF6-4D70-8B2C-F29F982E65AF}"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1605AB60-7E66-439A-BAA3-AAEF1DAABE67}"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8"/>
          <p:cNvSpPr>
            <a:spLocks noChangeArrowheads="1"/>
          </p:cNvSpPr>
          <p:nvPr/>
        </p:nvSpPr>
        <p:spPr bwMode="auto">
          <a:xfrm>
            <a:off x="0" y="0"/>
            <a:ext cx="12192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en-US" altLang="zh-CN" sz="1800" smtClean="0">
              <a:solidFill>
                <a:srgbClr val="FFFFFF"/>
              </a:solidFill>
              <a:latin typeface="Perpetua" panose="02020502060401020303" pitchFamily="18" charset="0"/>
            </a:endParaRPr>
          </a:p>
        </p:txBody>
      </p:sp>
      <p:sp useBgFill="1">
        <p:nvSpPr>
          <p:cNvPr id="1027" name="圆角矩形 7"/>
          <p:cNvSpPr>
            <a:spLocks noChangeArrowheads="1"/>
          </p:cNvSpPr>
          <p:nvPr/>
        </p:nvSpPr>
        <p:spPr bwMode="auto">
          <a:xfrm>
            <a:off x="84668" y="69850"/>
            <a:ext cx="12018433" cy="6692900"/>
          </a:xfrm>
          <a:prstGeom prst="roundRect">
            <a:avLst>
              <a:gd name="adj" fmla="val 4931"/>
            </a:avLst>
          </a:prstGeom>
          <a:ln w="6350" cap="sq" cmpd="sng">
            <a:solidFill>
              <a:schemeClr val="tx1"/>
            </a:solidFill>
            <a:round/>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en-US" altLang="zh-CN" sz="1800" smtClean="0">
              <a:solidFill>
                <a:srgbClr val="FFFFFF"/>
              </a:solidFill>
              <a:latin typeface="Perpetua" panose="02020502060401020303" pitchFamily="18" charset="0"/>
            </a:endParaRPr>
          </a:p>
        </p:txBody>
      </p:sp>
      <p:sp>
        <p:nvSpPr>
          <p:cNvPr id="1028" name="标题占位符 21"/>
          <p:cNvSpPr>
            <a:spLocks noGrp="1" noChangeArrowheads="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p>
            <a:pPr lvl="0"/>
            <a:r>
              <a:rPr lang="zh-CN" altLang="zh-CN" smtClean="0"/>
              <a:t>单击此处编辑母版标题样式</a:t>
            </a:r>
            <a:endParaRPr lang="zh-CN" altLang="zh-CN" smtClean="0"/>
          </a:p>
        </p:txBody>
      </p:sp>
      <p:sp>
        <p:nvSpPr>
          <p:cNvPr id="1029" name="文本占位符 12"/>
          <p:cNvSpPr>
            <a:spLocks noGrp="1" noChangeArrowheads="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30" name="日期占位符 13"/>
          <p:cNvSpPr>
            <a:spLocks noGrp="1" noChangeArrowheads="1"/>
          </p:cNvSpPr>
          <p:nvPr>
            <p:ph type="dt" sz="half" idx="2"/>
          </p:nvPr>
        </p:nvSpPr>
        <p:spPr bwMode="auto">
          <a:xfrm>
            <a:off x="8229600" y="6191250"/>
            <a:ext cx="330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400">
                <a:solidFill>
                  <a:schemeClr val="tx2"/>
                </a:solidFill>
              </a:defRPr>
            </a:lvl1pPr>
          </a:lstStyle>
          <a:p>
            <a:pPr fontAlgn="base">
              <a:spcBef>
                <a:spcPct val="0"/>
              </a:spcBef>
              <a:spcAft>
                <a:spcPct val="0"/>
              </a:spcAft>
              <a:buFont typeface="Arial" panose="020B0604020202020204" pitchFamily="34" charset="0"/>
              <a:buNone/>
              <a:defRPr/>
            </a:pPr>
            <a:r>
              <a:rPr lang="en-US" altLang="zh-CN">
                <a:solidFill>
                  <a:srgbClr val="696464"/>
                </a:solidFill>
                <a:latin typeface="Tahoma" panose="020B0604030504040204" pitchFamily="34" charset="0"/>
              </a:rPr>
              <a:t> </a:t>
            </a:r>
            <a:fld id="{56A5F6A0-907A-4254-B52F-521063AE0658}" type="datetime1">
              <a:rPr lang="zh-CN" altLang="en-US">
                <a:solidFill>
                  <a:srgbClr val="45516B"/>
                </a:solidFill>
                <a:latin typeface="Tahoma" panose="020B0604030504040204" pitchFamily="34" charset="0"/>
              </a:rPr>
            </a:fld>
            <a:endParaRPr lang="en-US" altLang="zh-CN">
              <a:solidFill>
                <a:srgbClr val="45516B"/>
              </a:solidFill>
              <a:latin typeface="Tahoma" panose="020B0604030504040204" pitchFamily="34" charset="0"/>
            </a:endParaRPr>
          </a:p>
        </p:txBody>
      </p:sp>
      <p:sp>
        <p:nvSpPr>
          <p:cNvPr id="1031" name="页脚占位符 2"/>
          <p:cNvSpPr>
            <a:spLocks noGrp="1" noChangeArrowheads="1"/>
          </p:cNvSpPr>
          <p:nvPr>
            <p:ph type="ftr" sz="quarter" idx="3"/>
          </p:nvPr>
        </p:nvSpPr>
        <p:spPr bwMode="auto">
          <a:xfrm>
            <a:off x="1219200" y="6172200"/>
            <a:ext cx="528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400">
                <a:solidFill>
                  <a:schemeClr val="tx2"/>
                </a:solidFill>
              </a:defRPr>
            </a:lvl1pPr>
          </a:lstStyle>
          <a:p>
            <a:pPr fontAlgn="base">
              <a:spcBef>
                <a:spcPct val="0"/>
              </a:spcBef>
              <a:spcAft>
                <a:spcPct val="0"/>
              </a:spcAft>
              <a:buFont typeface="Arial" panose="020B0604020202020204" pitchFamily="34" charset="0"/>
              <a:buNone/>
              <a:defRPr/>
            </a:pPr>
            <a:r>
              <a:rPr lang="en-US" altLang="zh-CN">
                <a:solidFill>
                  <a:srgbClr val="696464"/>
                </a:solidFill>
                <a:latin typeface="Tahoma" panose="020B0604030504040204" pitchFamily="34" charset="0"/>
              </a:rPr>
              <a:t>Matlab Programing</a:t>
            </a:r>
            <a:endParaRPr lang="en-US" altLang="zh-CN">
              <a:solidFill>
                <a:srgbClr val="696464"/>
              </a:solidFill>
              <a:latin typeface="ESSTIXThirteen" pitchFamily="2" charset="0"/>
            </a:endParaRPr>
          </a:p>
        </p:txBody>
      </p:sp>
      <p:sp>
        <p:nvSpPr>
          <p:cNvPr id="1032" name="灯片编号占位符 22"/>
          <p:cNvSpPr>
            <a:spLocks noGrp="1" noChangeArrowheads="1"/>
          </p:cNvSpPr>
          <p:nvPr>
            <p:ph type="sldNum" sz="quarter" idx="4"/>
          </p:nvPr>
        </p:nvSpPr>
        <p:spPr bwMode="auto">
          <a:xfrm>
            <a:off x="194733" y="6210300"/>
            <a:ext cx="609600" cy="4572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none" lIns="0" tIns="0" rIns="0" bIns="0" numCol="1" anchor="ctr" anchorCtr="1" compatLnSpc="1"/>
          <a:lstStyle>
            <a:lvl1pPr algn="ctr" eaLnBrk="1" hangingPunct="1">
              <a:defRPr sz="1400">
                <a:solidFill>
                  <a:srgbClr val="FFFFFF"/>
                </a:solidFill>
                <a:latin typeface="Franklin Gothic Book" panose="020B0503020102020204" pitchFamily="34" charset="0"/>
                <a:ea typeface="幼圆" panose="02010509060101010101" pitchFamily="49" charset="-122"/>
              </a:defRPr>
            </a:lvl1pPr>
          </a:lstStyle>
          <a:p>
            <a:pPr fontAlgn="base">
              <a:spcBef>
                <a:spcPct val="0"/>
              </a:spcBef>
              <a:spcAft>
                <a:spcPct val="0"/>
              </a:spcAft>
              <a:buFont typeface="Arial" panose="020B0604020202020204" pitchFamily="34" charset="0"/>
              <a:buNone/>
            </a:pPr>
            <a:fld id="{2C2EB92A-F571-484E-8D93-C6C5957F1577}" type="slidenum">
              <a:rPr lang="en-US" altLang="zh-CN"/>
            </a:fld>
            <a:r>
              <a:rPr lang="en-US" altLang="zh-CN">
                <a:solidFill>
                  <a:srgbClr val="9B2D1F"/>
                </a:solidFill>
              </a:rPr>
              <a:t> </a:t>
            </a:r>
            <a:endParaRPr lang="en-US" altLang="zh-CN">
              <a:solidFill>
                <a:srgbClr val="9B2D1F"/>
              </a:solidFill>
            </a:endParaRPr>
          </a:p>
        </p:txBody>
      </p:sp>
      <p:grpSp>
        <p:nvGrpSpPr>
          <p:cNvPr id="1033" name="Group 17"/>
          <p:cNvGrpSpPr/>
          <p:nvPr userDrawn="1"/>
        </p:nvGrpSpPr>
        <p:grpSpPr bwMode="auto">
          <a:xfrm>
            <a:off x="239185" y="115888"/>
            <a:ext cx="11389783" cy="1052512"/>
            <a:chOff x="0" y="0"/>
            <a:chExt cx="5381" cy="663"/>
          </a:xfrm>
        </p:grpSpPr>
        <p:sp>
          <p:nvSpPr>
            <p:cNvPr id="1034" name="Rectangle 2"/>
            <p:cNvSpPr>
              <a:spLocks noChangeArrowheads="1"/>
            </p:cNvSpPr>
            <p:nvPr userDrawn="1"/>
          </p:nvSpPr>
          <p:spPr bwMode="auto">
            <a:xfrm>
              <a:off x="183" y="68"/>
              <a:ext cx="276" cy="299"/>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5" name="Rectangle 3"/>
            <p:cNvSpPr>
              <a:spLocks noChangeArrowheads="1"/>
            </p:cNvSpPr>
            <p:nvPr userDrawn="1"/>
          </p:nvSpPr>
          <p:spPr bwMode="auto">
            <a:xfrm>
              <a:off x="424" y="68"/>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6" name="Rectangle 4"/>
            <p:cNvSpPr>
              <a:spLocks noChangeArrowheads="1"/>
            </p:cNvSpPr>
            <p:nvPr userDrawn="1"/>
          </p:nvSpPr>
          <p:spPr bwMode="auto">
            <a:xfrm>
              <a:off x="261" y="334"/>
              <a:ext cx="266" cy="299"/>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7" name="Rectangle 5"/>
            <p:cNvSpPr>
              <a:spLocks noChangeArrowheads="1"/>
            </p:cNvSpPr>
            <p:nvPr userDrawn="1"/>
          </p:nvSpPr>
          <p:spPr bwMode="auto">
            <a:xfrm>
              <a:off x="494" y="334"/>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8" name="Rectangle 6"/>
            <p:cNvSpPr>
              <a:spLocks noChangeArrowheads="1"/>
            </p:cNvSpPr>
            <p:nvPr userDrawn="1"/>
          </p:nvSpPr>
          <p:spPr bwMode="auto">
            <a:xfrm>
              <a:off x="0" y="288"/>
              <a:ext cx="353" cy="266"/>
            </a:xfrm>
            <a:prstGeom prst="rect">
              <a:avLst/>
            </a:prstGeom>
            <a:gradFill rotWithShape="0">
              <a:gsLst>
                <a:gs pos="0">
                  <a:schemeClr val="bg1"/>
                </a:gs>
                <a:gs pos="100000">
                  <a:schemeClr val="hlink"/>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9" name="Rectangle 7"/>
            <p:cNvSpPr>
              <a:spLocks noChangeArrowheads="1"/>
            </p:cNvSpPr>
            <p:nvPr userDrawn="1"/>
          </p:nvSpPr>
          <p:spPr bwMode="auto">
            <a:xfrm>
              <a:off x="400" y="0"/>
              <a:ext cx="20" cy="663"/>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40" name="Rectangle 8"/>
            <p:cNvSpPr>
              <a:spLocks noChangeArrowheads="1"/>
            </p:cNvSpPr>
            <p:nvPr userDrawn="1"/>
          </p:nvSpPr>
          <p:spPr bwMode="auto">
            <a:xfrm>
              <a:off x="199" y="498"/>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grpSp>
      <p:sp>
        <p:nvSpPr>
          <p:cNvPr id="1041" name="Rectangle 16"/>
          <p:cNvSpPr>
            <a:spLocks noChangeArrowheads="1"/>
          </p:cNvSpPr>
          <p:nvPr userDrawn="1"/>
        </p:nvSpPr>
        <p:spPr bwMode="auto">
          <a:xfrm>
            <a:off x="878418" y="6237288"/>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2pPr>
      <a:lvl3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3pPr>
      <a:lvl4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4pPr>
      <a:lvl5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5pPr>
      <a:lvl6pPr marL="4572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6pPr>
      <a:lvl7pPr marL="9144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7pPr>
      <a:lvl8pPr marL="13716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8pPr>
      <a:lvl9pPr marL="18288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5pPr>
      <a:lvl6pPr marL="18288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6pPr>
      <a:lvl7pPr marL="22860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7pPr>
      <a:lvl8pPr marL="27432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8pPr>
      <a:lvl9pPr marL="32004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slide" Target="slide40.xml"/><Relationship Id="rId6" Type="http://schemas.openxmlformats.org/officeDocument/2006/relationships/slide" Target="slide35.xml"/><Relationship Id="rId5" Type="http://schemas.openxmlformats.org/officeDocument/2006/relationships/slide" Target="slide26.xml"/><Relationship Id="rId4" Type="http://schemas.openxmlformats.org/officeDocument/2006/relationships/slide" Target="slide22.xml"/><Relationship Id="rId3" Type="http://schemas.openxmlformats.org/officeDocument/2006/relationships/slide" Target="slide15.xml"/><Relationship Id="rId2" Type="http://schemas.openxmlformats.org/officeDocument/2006/relationships/slide" Target="slide6.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488823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zh-CN" altLang="en-US" sz="3600" b="1">
                <a:solidFill>
                  <a:srgbClr val="CC0000"/>
                </a:solidFill>
                <a:latin typeface="Times New Roman" panose="02020603050405020304" pitchFamily="18" charset="0"/>
                <a:ea typeface="楷体_GB2312" pitchFamily="1" charset="-122"/>
              </a:rPr>
              <a:t>第二章 神经网络的思想</a:t>
            </a:r>
            <a:endParaRPr lang="zh-CN" altLang="en-US"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734945" y="1267460"/>
            <a:ext cx="8037195" cy="625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800" b="1">
                <a:solidFill>
                  <a:srgbClr val="CC0000"/>
                </a:solidFill>
                <a:latin typeface="Times New Roman" panose="02020603050405020304" pitchFamily="18" charset="0"/>
                <a:ea typeface="楷体_GB2312" pitchFamily="1" charset="-122"/>
                <a:sym typeface="+mn-ea"/>
                <a:hlinkClick r:id="rId1" action="ppaction://hlinksldjump"/>
              </a:rPr>
              <a:t>2-1</a:t>
            </a:r>
            <a:r>
              <a:rPr lang="zh-CN" altLang="en-US" sz="2800" b="1">
                <a:solidFill>
                  <a:srgbClr val="CC0000"/>
                </a:solidFill>
                <a:latin typeface="Times New Roman" panose="02020603050405020304" pitchFamily="18" charset="0"/>
                <a:ea typeface="楷体_GB2312" pitchFamily="1" charset="-122"/>
                <a:sym typeface="+mn-ea"/>
                <a:hlinkClick r:id="rId1" action="ppaction://hlinksldjump"/>
              </a:rPr>
              <a:t>神经网络和深度学习</a:t>
            </a:r>
            <a:endParaRPr lang="zh-CN" altLang="en-US"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2" action="ppaction://hlinksldjump"/>
              </a:rPr>
              <a:t>2</a:t>
            </a:r>
            <a:r>
              <a:rPr sz="2800" b="1">
                <a:solidFill>
                  <a:srgbClr val="CC0000"/>
                </a:solidFill>
                <a:latin typeface="Times New Roman" panose="02020603050405020304" pitchFamily="18" charset="0"/>
                <a:ea typeface="楷体_GB2312" pitchFamily="1" charset="-122"/>
                <a:sym typeface="+mn-ea"/>
                <a:hlinkClick r:id="rId2" action="ppaction://hlinksldjump"/>
              </a:rPr>
              <a:t>-2 神经元工作的数学表示</a:t>
            </a:r>
            <a:endParaRPr lang="zh-CN" altLang="en-US"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3" action="ppaction://hlinksldjump"/>
              </a:rPr>
              <a:t>2</a:t>
            </a:r>
            <a:r>
              <a:rPr sz="2800" b="1">
                <a:solidFill>
                  <a:srgbClr val="CC0000"/>
                </a:solidFill>
                <a:latin typeface="Times New Roman" panose="02020603050405020304" pitchFamily="18" charset="0"/>
                <a:ea typeface="楷体_GB2312" pitchFamily="1" charset="-122"/>
                <a:sym typeface="+mn-ea"/>
                <a:hlinkClick r:id="rId3" action="ppaction://hlinksldjump"/>
              </a:rPr>
              <a:t>-3 激活函数：将神经元的工作一般化</a:t>
            </a:r>
            <a:endParaRPr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4" action="ppaction://hlinksldjump"/>
              </a:rPr>
              <a:t>2</a:t>
            </a:r>
            <a:r>
              <a:rPr sz="2800" b="1">
                <a:solidFill>
                  <a:srgbClr val="CC0000"/>
                </a:solidFill>
                <a:latin typeface="Times New Roman" panose="02020603050405020304" pitchFamily="18" charset="0"/>
                <a:ea typeface="楷体_GB2312" pitchFamily="1" charset="-122"/>
                <a:sym typeface="+mn-ea"/>
                <a:hlinkClick r:id="rId4" action="ppaction://hlinksldjump"/>
              </a:rPr>
              <a:t>-4 什么是神经网络</a:t>
            </a:r>
            <a:endParaRPr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5" action="ppaction://hlinksldjump"/>
              </a:rPr>
              <a:t>2</a:t>
            </a:r>
            <a:r>
              <a:rPr sz="2800" b="1">
                <a:solidFill>
                  <a:srgbClr val="CC0000"/>
                </a:solidFill>
                <a:latin typeface="Times New Roman" panose="02020603050405020304" pitchFamily="18" charset="0"/>
                <a:ea typeface="楷体_GB2312" pitchFamily="1" charset="-122"/>
                <a:sym typeface="+mn-ea"/>
                <a:hlinkClick r:id="rId5" action="ppaction://hlinksldjump"/>
              </a:rPr>
              <a:t>-5 神经网络的结构</a:t>
            </a:r>
            <a:endParaRPr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6" action="ppaction://hlinksldjump"/>
              </a:rPr>
              <a:t>2</a:t>
            </a:r>
            <a:r>
              <a:rPr sz="2800" b="1">
                <a:solidFill>
                  <a:srgbClr val="CC0000"/>
                </a:solidFill>
                <a:latin typeface="Times New Roman" panose="02020603050405020304" pitchFamily="18" charset="0"/>
                <a:ea typeface="楷体_GB2312" pitchFamily="1" charset="-122"/>
                <a:sym typeface="+mn-ea"/>
                <a:hlinkClick r:id="rId6" action="ppaction://hlinksldjump"/>
              </a:rPr>
              <a:t>-6 将恶魔的工作翻译为神经网络的语言</a:t>
            </a:r>
            <a:endParaRPr sz="28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r>
              <a:rPr lang="en-US" sz="2800" b="1">
                <a:solidFill>
                  <a:srgbClr val="CC0000"/>
                </a:solidFill>
                <a:latin typeface="Times New Roman" panose="02020603050405020304" pitchFamily="18" charset="0"/>
                <a:ea typeface="楷体_GB2312" pitchFamily="1" charset="-122"/>
                <a:sym typeface="+mn-ea"/>
                <a:hlinkClick r:id="rId7" action="ppaction://hlinksldjump"/>
              </a:rPr>
              <a:t>2</a:t>
            </a:r>
            <a:r>
              <a:rPr sz="2800" b="1">
                <a:solidFill>
                  <a:srgbClr val="CC0000"/>
                </a:solidFill>
                <a:latin typeface="Times New Roman" panose="02020603050405020304" pitchFamily="18" charset="0"/>
                <a:ea typeface="楷体_GB2312" pitchFamily="1" charset="-122"/>
                <a:sym typeface="+mn-ea"/>
                <a:hlinkClick r:id="rId7" action="ppaction://hlinksldjump"/>
              </a:rPr>
              <a:t>-7 网络自学习的神经网络</a:t>
            </a:r>
            <a:endParaRPr sz="2800" b="1">
              <a:solidFill>
                <a:srgbClr val="CC0000"/>
              </a:solidFill>
              <a:latin typeface="Times New Roman" panose="02020603050405020304" pitchFamily="18" charset="0"/>
              <a:ea typeface="楷体_GB2312" pitchFamily="1" charset="-122"/>
            </a:endParaRPr>
          </a:p>
          <a:p>
            <a:pPr fontAlgn="base">
              <a:lnSpc>
                <a:spcPct val="120000"/>
              </a:lnSpc>
              <a:spcBef>
                <a:spcPct val="0"/>
              </a:spcBef>
              <a:spcAft>
                <a:spcPct val="0"/>
              </a:spcAft>
              <a:buFont typeface="Arial" panose="020B0604020202020204" pitchFamily="34" charset="0"/>
              <a:buNone/>
            </a:pPr>
            <a:endParaRPr sz="2400" b="1">
              <a:solidFill>
                <a:srgbClr val="CC0000"/>
              </a:solidFill>
              <a:latin typeface="Times New Roman" panose="02020603050405020304" pitchFamily="18" charset="0"/>
              <a:ea typeface="楷体_GB2312" pitchFamily="1" charset="-122"/>
            </a:endParaRPr>
          </a:p>
          <a:p>
            <a:pPr fontAlgn="base">
              <a:lnSpc>
                <a:spcPct val="120000"/>
              </a:lnSpc>
              <a:spcBef>
                <a:spcPct val="0"/>
              </a:spcBef>
              <a:spcAft>
                <a:spcPct val="0"/>
              </a:spcAft>
              <a:buFont typeface="Arial" panose="020B0604020202020204" pitchFamily="34" charset="0"/>
              <a:buNone/>
            </a:pPr>
            <a:endParaRPr sz="2400" b="1">
              <a:solidFill>
                <a:srgbClr val="CC0000"/>
              </a:solidFill>
              <a:latin typeface="Times New Roman" panose="02020603050405020304" pitchFamily="18" charset="0"/>
              <a:ea typeface="楷体_GB2312" pitchFamily="1" charset="-122"/>
            </a:endParaRPr>
          </a:p>
          <a:p>
            <a:pPr fontAlgn="base">
              <a:lnSpc>
                <a:spcPct val="120000"/>
              </a:lnSpc>
              <a:spcBef>
                <a:spcPct val="0"/>
              </a:spcBef>
              <a:spcAft>
                <a:spcPct val="0"/>
              </a:spcAft>
              <a:buFont typeface="Arial" panose="020B0604020202020204" pitchFamily="34" charset="0"/>
              <a:buNone/>
            </a:pPr>
            <a:endParaRPr sz="2400" b="1">
              <a:solidFill>
                <a:srgbClr val="CC0000"/>
              </a:solidFill>
              <a:latin typeface="Times New Roman" panose="02020603050405020304" pitchFamily="18" charset="0"/>
              <a:ea typeface="楷体_GB2312" pitchFamily="1" charset="-122"/>
            </a:endParaRPr>
          </a:p>
          <a:p>
            <a:pPr fontAlgn="base">
              <a:lnSpc>
                <a:spcPct val="120000"/>
              </a:lnSpc>
              <a:spcBef>
                <a:spcPct val="0"/>
              </a:spcBef>
              <a:spcAft>
                <a:spcPct val="0"/>
              </a:spcAft>
              <a:buFont typeface="Arial" panose="020B0604020202020204" pitchFamily="34" charset="0"/>
              <a:buNone/>
            </a:pPr>
            <a:endParaRPr lang="zh-CN" altLang="en-US" sz="2400" b="1">
              <a:solidFill>
                <a:srgbClr val="CC0000"/>
              </a:solidFill>
              <a:latin typeface="Times New Roman" panose="02020603050405020304" pitchFamily="18" charset="0"/>
              <a:ea typeface="楷体_GB2312" pitchFamily="1" charset="-122"/>
            </a:endParaRPr>
          </a:p>
          <a:p>
            <a:pPr fontAlgn="base">
              <a:lnSpc>
                <a:spcPct val="120000"/>
              </a:lnSpc>
              <a:spcBef>
                <a:spcPct val="0"/>
              </a:spcBef>
              <a:spcAft>
                <a:spcPct val="0"/>
              </a:spcAft>
              <a:buFont typeface="Arial" panose="020B0604020202020204" pitchFamily="34" charset="0"/>
              <a:buNone/>
            </a:pPr>
            <a:endParaRPr lang="zh-CN" altLang="en-US" sz="2400" b="1">
              <a:solidFill>
                <a:srgbClr val="CC0000"/>
              </a:solidFill>
              <a:latin typeface="Times New Roman" panose="02020603050405020304" pitchFamily="18" charset="0"/>
              <a:ea typeface="楷体_GB2312" pitchFamily="1"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6149">
                                            <p:txEl>
                                              <p:pRg st="0" end="0"/>
                                            </p:txEl>
                                          </p:spTgt>
                                        </p:tgtEl>
                                        <p:attrNameLst>
                                          <p:attrName>style.visibility</p:attrName>
                                        </p:attrNameLst>
                                      </p:cBhvr>
                                      <p:to>
                                        <p:strVal val="visible"/>
                                      </p:to>
                                    </p:set>
                                    <p:animEffect transition="in" filter="wipe(down)">
                                      <p:cBhvr>
                                        <p:cTn id="11" dur="500"/>
                                        <p:tgtEl>
                                          <p:spTgt spid="6149">
                                            <p:txEl>
                                              <p:pRg st="0" end="0"/>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6149">
                                            <p:txEl>
                                              <p:pRg st="1" end="1"/>
                                            </p:txEl>
                                          </p:spTgt>
                                        </p:tgtEl>
                                        <p:attrNameLst>
                                          <p:attrName>style.visibility</p:attrName>
                                        </p:attrNameLst>
                                      </p:cBhvr>
                                      <p:to>
                                        <p:strVal val="visible"/>
                                      </p:to>
                                    </p:set>
                                    <p:animEffect transition="in" filter="wipe(down)">
                                      <p:cBhvr>
                                        <p:cTn id="14" dur="500"/>
                                        <p:tgtEl>
                                          <p:spTgt spid="6149">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149">
                                            <p:txEl>
                                              <p:pRg st="2" end="2"/>
                                            </p:txEl>
                                          </p:spTgt>
                                        </p:tgtEl>
                                        <p:attrNameLst>
                                          <p:attrName>style.visibility</p:attrName>
                                        </p:attrNameLst>
                                      </p:cBhvr>
                                      <p:to>
                                        <p:strVal val="visible"/>
                                      </p:to>
                                    </p:set>
                                    <p:animEffect transition="in" filter="wipe(down)">
                                      <p:cBhvr>
                                        <p:cTn id="17" dur="500"/>
                                        <p:tgtEl>
                                          <p:spTgt spid="6149">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149">
                                            <p:txEl>
                                              <p:pRg st="3" end="3"/>
                                            </p:txEl>
                                          </p:spTgt>
                                        </p:tgtEl>
                                        <p:attrNameLst>
                                          <p:attrName>style.visibility</p:attrName>
                                        </p:attrNameLst>
                                      </p:cBhvr>
                                      <p:to>
                                        <p:strVal val="visible"/>
                                      </p:to>
                                    </p:set>
                                    <p:animEffect transition="in" filter="wipe(down)">
                                      <p:cBhvr>
                                        <p:cTn id="20" dur="500"/>
                                        <p:tgtEl>
                                          <p:spTgt spid="6149">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149">
                                            <p:txEl>
                                              <p:pRg st="4" end="4"/>
                                            </p:txEl>
                                          </p:spTgt>
                                        </p:tgtEl>
                                        <p:attrNameLst>
                                          <p:attrName>style.visibility</p:attrName>
                                        </p:attrNameLst>
                                      </p:cBhvr>
                                      <p:to>
                                        <p:strVal val="visible"/>
                                      </p:to>
                                    </p:set>
                                    <p:animEffect transition="in" filter="wipe(down)">
                                      <p:cBhvr>
                                        <p:cTn id="23" dur="500"/>
                                        <p:tgtEl>
                                          <p:spTgt spid="6149">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149">
                                            <p:txEl>
                                              <p:pRg st="5" end="5"/>
                                            </p:txEl>
                                          </p:spTgt>
                                        </p:tgtEl>
                                        <p:attrNameLst>
                                          <p:attrName>style.visibility</p:attrName>
                                        </p:attrNameLst>
                                      </p:cBhvr>
                                      <p:to>
                                        <p:strVal val="visible"/>
                                      </p:to>
                                    </p:set>
                                    <p:animEffect transition="in" filter="wipe(down)">
                                      <p:cBhvr>
                                        <p:cTn id="26" dur="500"/>
                                        <p:tgtEl>
                                          <p:spTgt spid="6149">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149">
                                            <p:txEl>
                                              <p:pRg st="6" end="6"/>
                                            </p:txEl>
                                          </p:spTgt>
                                        </p:tgtEl>
                                        <p:attrNameLst>
                                          <p:attrName>style.visibility</p:attrName>
                                        </p:attrNameLst>
                                      </p:cBhvr>
                                      <p:to>
                                        <p:strVal val="visible"/>
                                      </p:to>
                                    </p:set>
                                    <p:animEffect transition="in" filter="wipe(down)">
                                      <p:cBhvr>
                                        <p:cTn id="29" dur="500"/>
                                        <p:tgtEl>
                                          <p:spTgt spid="614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3929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sym typeface="+mn-ea"/>
              </a:rPr>
              <a:t>神经元的输入信号之和：</a:t>
            </a:r>
            <a:endParaRPr lang="zh-CN" altLang="en-US" b="1">
              <a:solidFill>
                <a:srgbClr val="FF0000"/>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点火条件：</a:t>
            </a:r>
            <a:endParaRPr lang="zh-CN" altLang="en-US"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结论：</a:t>
            </a:r>
            <a:r>
              <a:rPr lang="zh-CN" altLang="en-US" sz="2000" b="1">
                <a:solidFill>
                  <a:schemeClr val="tx1"/>
                </a:solidFill>
                <a:latin typeface="华文楷体" panose="02010600040101010101" pitchFamily="2" charset="-122"/>
                <a:ea typeface="华文楷体" panose="02010600040101010101" pitchFamily="2" charset="-122"/>
              </a:rPr>
              <a:t>                                     不点火</a:t>
            </a:r>
            <a:endParaRPr lang="zh-CN" altLang="en-US" sz="2000"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rPr>
              <a:t>                                            点火</a:t>
            </a:r>
            <a:endParaRPr lang="zh-CN" altLang="en-US" sz="2000" b="1">
              <a:solidFill>
                <a:schemeClr val="tx1"/>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242185" y="2824480"/>
            <a:ext cx="6287135" cy="754380"/>
          </a:xfrm>
          <a:prstGeom prst="rect">
            <a:avLst/>
          </a:prstGeom>
        </p:spPr>
      </p:pic>
      <p:pic>
        <p:nvPicPr>
          <p:cNvPr id="5" name="图片 4"/>
          <p:cNvPicPr>
            <a:picLocks noChangeAspect="1"/>
          </p:cNvPicPr>
          <p:nvPr/>
        </p:nvPicPr>
        <p:blipFill>
          <a:blip r:embed="rId2"/>
          <a:stretch>
            <a:fillRect/>
          </a:stretch>
        </p:blipFill>
        <p:spPr>
          <a:xfrm>
            <a:off x="2242185" y="1710690"/>
            <a:ext cx="4988560" cy="278765"/>
          </a:xfrm>
          <a:prstGeom prst="rect">
            <a:avLst/>
          </a:prstGeom>
        </p:spPr>
      </p:pic>
      <p:pic>
        <p:nvPicPr>
          <p:cNvPr id="3" name="图片 2"/>
          <p:cNvPicPr>
            <a:picLocks noChangeAspect="1"/>
          </p:cNvPicPr>
          <p:nvPr/>
        </p:nvPicPr>
        <p:blipFill>
          <a:blip r:embed="rId3"/>
          <a:stretch>
            <a:fillRect/>
          </a:stretch>
        </p:blipFill>
        <p:spPr>
          <a:xfrm>
            <a:off x="3046095" y="4233545"/>
            <a:ext cx="4567555" cy="431165"/>
          </a:xfrm>
          <a:prstGeom prst="rect">
            <a:avLst/>
          </a:prstGeom>
        </p:spPr>
      </p:pic>
      <p:pic>
        <p:nvPicPr>
          <p:cNvPr id="7" name="图片 6"/>
          <p:cNvPicPr>
            <a:picLocks noChangeAspect="1"/>
          </p:cNvPicPr>
          <p:nvPr/>
        </p:nvPicPr>
        <p:blipFill>
          <a:blip r:embed="rId4"/>
          <a:stretch>
            <a:fillRect/>
          </a:stretch>
        </p:blipFill>
        <p:spPr>
          <a:xfrm>
            <a:off x="3032760" y="4664710"/>
            <a:ext cx="4594225" cy="397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9">
                                            <p:txEl>
                                              <p:pRg st="8" end="8"/>
                                            </p:txEl>
                                          </p:spTgt>
                                        </p:tgtEl>
                                        <p:attrNameLst>
                                          <p:attrName>style.visibility</p:attrName>
                                        </p:attrNameLst>
                                      </p:cBhvr>
                                      <p:to>
                                        <p:strVal val="visible"/>
                                      </p:to>
                                    </p:set>
                                    <p:animEffect transition="in" filter="wipe(up)">
                                      <p:cBhvr>
                                        <p:cTn id="27" dur="500"/>
                                        <p:tgtEl>
                                          <p:spTgt spid="614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9">
                                            <p:txEl>
                                              <p:pRg st="9" end="9"/>
                                            </p:txEl>
                                          </p:spTgt>
                                        </p:tgtEl>
                                        <p:attrNameLst>
                                          <p:attrName>style.visibility</p:attrName>
                                        </p:attrNameLst>
                                      </p:cBhvr>
                                      <p:to>
                                        <p:strVal val="visible"/>
                                      </p:to>
                                    </p:set>
                                    <p:animEffect transition="in" filter="wipe(up)">
                                      <p:cBhvr>
                                        <p:cTn id="32" dur="500"/>
                                        <p:tgtEl>
                                          <p:spTgt spid="614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528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zh-CN" altLang="en-US" sz="2000" b="1">
                <a:solidFill>
                  <a:srgbClr val="005DFF"/>
                </a:solidFill>
                <a:latin typeface="华文楷体" panose="02010600040101010101" pitchFamily="2" charset="-122"/>
                <a:ea typeface="华文楷体" panose="02010600040101010101" pitchFamily="2" charset="-122"/>
                <a:sym typeface="+mn-ea"/>
              </a:rPr>
              <a:t>【例】 来自两个神经元 1、2 的输入信号分别为变量</a:t>
            </a:r>
            <a:r>
              <a:rPr lang="en-US" altLang="zh-CN" sz="2400" b="1">
                <a:solidFill>
                  <a:srgbClr val="005DFF"/>
                </a:solidFill>
                <a:latin typeface="华文楷体" panose="02010600040101010101" pitchFamily="2" charset="-122"/>
                <a:ea typeface="华文楷体" panose="02010600040101010101" pitchFamily="2" charset="-122"/>
                <a:sym typeface="+mn-ea"/>
              </a:rPr>
              <a:t>x</a:t>
            </a:r>
            <a:r>
              <a:rPr lang="en-US" altLang="zh-CN" sz="1000" b="1">
                <a:solidFill>
                  <a:srgbClr val="005DFF"/>
                </a:solidFill>
                <a:latin typeface="华文楷体" panose="02010600040101010101" pitchFamily="2" charset="-122"/>
                <a:ea typeface="华文楷体" panose="02010600040101010101" pitchFamily="2" charset="-122"/>
                <a:sym typeface="+mn-ea"/>
              </a:rPr>
              <a:t>1</a:t>
            </a:r>
            <a:r>
              <a:rPr lang="zh-CN" altLang="en-US" sz="2000" b="1">
                <a:solidFill>
                  <a:srgbClr val="005DFF"/>
                </a:solidFill>
                <a:latin typeface="华文楷体" panose="02010600040101010101" pitchFamily="2" charset="-122"/>
                <a:ea typeface="华文楷体" panose="02010600040101010101" pitchFamily="2" charset="-122"/>
                <a:sym typeface="+mn-ea"/>
              </a:rPr>
              <a:t> 、</a:t>
            </a:r>
            <a:r>
              <a:rPr lang="en-US" altLang="zh-CN" sz="2400" b="1">
                <a:solidFill>
                  <a:srgbClr val="005DFF"/>
                </a:solidFill>
                <a:latin typeface="华文楷体" panose="02010600040101010101" pitchFamily="2" charset="-122"/>
                <a:ea typeface="华文楷体" panose="02010600040101010101" pitchFamily="2" charset="-122"/>
                <a:sym typeface="+mn-ea"/>
              </a:rPr>
              <a:t>x</a:t>
            </a:r>
            <a:r>
              <a:rPr lang="en-US" altLang="zh-CN" sz="1400" b="1">
                <a:solidFill>
                  <a:srgbClr val="005DFF"/>
                </a:solidFill>
                <a:latin typeface="华文楷体" panose="02010600040101010101" pitchFamily="2" charset="-122"/>
                <a:ea typeface="华文楷体" panose="02010600040101010101" pitchFamily="2" charset="-122"/>
                <a:sym typeface="+mn-ea"/>
              </a:rPr>
              <a:t>2</a:t>
            </a:r>
            <a:r>
              <a:rPr lang="zh-CN" altLang="en-US" sz="2000" b="1">
                <a:solidFill>
                  <a:srgbClr val="005DFF"/>
                </a:solidFill>
                <a:latin typeface="华文楷体" panose="02010600040101010101" pitchFamily="2" charset="-122"/>
                <a:ea typeface="华文楷体" panose="02010600040101010101" pitchFamily="2" charset="-122"/>
                <a:sym typeface="+mn-ea"/>
              </a:rPr>
              <a:t> ，权重为 </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1</a:t>
            </a:r>
            <a:r>
              <a:rPr lang="zh-CN" altLang="en-US" sz="2000" b="1">
                <a:solidFill>
                  <a:srgbClr val="005DFF"/>
                </a:solidFill>
                <a:latin typeface="华文楷体" panose="02010600040101010101" pitchFamily="2" charset="-122"/>
                <a:ea typeface="华文楷体" panose="02010600040101010101" pitchFamily="2" charset="-122"/>
                <a:sym typeface="+mn-ea"/>
              </a:rPr>
              <a:t>、</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2</a:t>
            </a:r>
            <a:r>
              <a:rPr lang="zh-CN" altLang="en-US" sz="2000" b="1">
                <a:solidFill>
                  <a:srgbClr val="005DFF"/>
                </a:solidFill>
                <a:latin typeface="华文楷体" panose="02010600040101010101" pitchFamily="2" charset="-122"/>
                <a:ea typeface="华文楷体" panose="02010600040101010101" pitchFamily="2" charset="-122"/>
                <a:sym typeface="+mn-ea"/>
              </a:rPr>
              <a:t> ，神经元的阈值为</a:t>
            </a:r>
            <a:r>
              <a:rPr lang="zh-CN" altLang="en-US" sz="2000" b="1">
                <a:solidFill>
                  <a:srgbClr val="005DFF"/>
                </a:solidFill>
                <a:latin typeface="Arial" panose="020B0604020202020204" pitchFamily="34" charset="0"/>
                <a:ea typeface="华文楷体" panose="02010600040101010101" pitchFamily="2" charset="-122"/>
                <a:cs typeface="Arial" panose="020B0604020202020204" pitchFamily="34" charset="0"/>
                <a:sym typeface="+mn-ea"/>
              </a:rPr>
              <a:t>θ</a:t>
            </a:r>
            <a:r>
              <a:rPr lang="en-US" altLang="zh-CN" sz="2000" b="1">
                <a:solidFill>
                  <a:srgbClr val="005DFF"/>
                </a:solidFill>
                <a:latin typeface="Arial" panose="020B0604020202020204" pitchFamily="34" charset="0"/>
                <a:ea typeface="华文楷体" panose="02010600040101010101" pitchFamily="2" charset="-122"/>
                <a:cs typeface="Arial" panose="020B0604020202020204" pitchFamily="34" charset="0"/>
                <a:sym typeface="+mn-ea"/>
              </a:rPr>
              <a:t>=4</a:t>
            </a:r>
            <a:r>
              <a:rPr lang="zh-CN" altLang="en-US" sz="2000" b="1">
                <a:solidFill>
                  <a:srgbClr val="005DFF"/>
                </a:solidFill>
                <a:latin typeface="华文楷体" panose="02010600040101010101" pitchFamily="2" charset="-122"/>
                <a:ea typeface="华文楷体" panose="02010600040101010101" pitchFamily="2" charset="-122"/>
                <a:sym typeface="+mn-ea"/>
              </a:rPr>
              <a:t> 。当</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1</a:t>
            </a:r>
            <a:r>
              <a:rPr lang="en-US" altLang="zh-CN" sz="2000" b="1">
                <a:solidFill>
                  <a:srgbClr val="005DFF"/>
                </a:solidFill>
                <a:latin typeface="华文楷体" panose="02010600040101010101" pitchFamily="2" charset="-122"/>
                <a:ea typeface="华文楷体" panose="02010600040101010101" pitchFamily="2" charset="-122"/>
                <a:sym typeface="+mn-ea"/>
              </a:rPr>
              <a:t>=5</a:t>
            </a:r>
            <a:r>
              <a:rPr lang="zh-CN" altLang="en-US" sz="2000" b="1">
                <a:solidFill>
                  <a:srgbClr val="005DFF"/>
                </a:solidFill>
                <a:latin typeface="华文楷体" panose="02010600040101010101" pitchFamily="2" charset="-122"/>
                <a:ea typeface="华文楷体" panose="02010600040101010101" pitchFamily="2" charset="-122"/>
                <a:sym typeface="+mn-ea"/>
              </a:rPr>
              <a:t> ，</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2</a:t>
            </a:r>
            <a:r>
              <a:rPr lang="en-US" altLang="zh-CN" sz="2000" b="1">
                <a:solidFill>
                  <a:srgbClr val="005DFF"/>
                </a:solidFill>
                <a:latin typeface="华文楷体" panose="02010600040101010101" pitchFamily="2" charset="-122"/>
                <a:ea typeface="华文楷体" panose="02010600040101010101" pitchFamily="2" charset="-122"/>
                <a:sym typeface="+mn-ea"/>
              </a:rPr>
              <a:t>=3</a:t>
            </a:r>
            <a:r>
              <a:rPr lang="zh-CN" altLang="en-US" sz="2000" b="1">
                <a:solidFill>
                  <a:srgbClr val="005DFF"/>
                </a:solidFill>
                <a:latin typeface="华文楷体" panose="02010600040101010101" pitchFamily="2" charset="-122"/>
                <a:ea typeface="华文楷体" panose="02010600040101010101" pitchFamily="2" charset="-122"/>
                <a:sym typeface="+mn-ea"/>
              </a:rPr>
              <a:t> ，</a:t>
            </a:r>
            <a:r>
              <a:rPr lang="zh-CN" altLang="en-US" sz="2000" b="1">
                <a:solidFill>
                  <a:srgbClr val="005DFF"/>
                </a:solidFill>
                <a:latin typeface="Arial" panose="020B0604020202020204" pitchFamily="34" charset="0"/>
                <a:ea typeface="华文楷体" panose="02010600040101010101" pitchFamily="2" charset="-122"/>
                <a:cs typeface="Arial" panose="020B0604020202020204" pitchFamily="34" charset="0"/>
                <a:sym typeface="+mn-ea"/>
              </a:rPr>
              <a:t>θ</a:t>
            </a:r>
            <a:r>
              <a:rPr lang="en-US" altLang="zh-CN" sz="2000" b="1">
                <a:solidFill>
                  <a:srgbClr val="005DFF"/>
                </a:solidFill>
                <a:latin typeface="Arial" panose="020B0604020202020204" pitchFamily="34" charset="0"/>
                <a:ea typeface="华文楷体" panose="02010600040101010101" pitchFamily="2" charset="-122"/>
                <a:cs typeface="Arial" panose="020B0604020202020204" pitchFamily="34" charset="0"/>
                <a:sym typeface="+mn-ea"/>
              </a:rPr>
              <a:t>=4</a:t>
            </a:r>
            <a:r>
              <a:rPr lang="zh-CN" altLang="en-US" sz="2000" b="1">
                <a:solidFill>
                  <a:srgbClr val="005DFF"/>
                </a:solidFill>
                <a:latin typeface="华文楷体" panose="02010600040101010101" pitchFamily="2" charset="-122"/>
                <a:ea typeface="华文楷体" panose="02010600040101010101" pitchFamily="2" charset="-122"/>
                <a:sym typeface="+mn-ea"/>
              </a:rPr>
              <a:t> 时，考察信号之和</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1</a:t>
            </a:r>
            <a:r>
              <a:rPr lang="en-US" altLang="zh-CN" sz="2400" b="1">
                <a:solidFill>
                  <a:srgbClr val="005DFF"/>
                </a:solidFill>
                <a:latin typeface="华文楷体" panose="02010600040101010101" pitchFamily="2" charset="-122"/>
                <a:ea typeface="华文楷体" panose="02010600040101010101" pitchFamily="2" charset="-122"/>
                <a:sym typeface="+mn-ea"/>
              </a:rPr>
              <a:t>x</a:t>
            </a:r>
            <a:r>
              <a:rPr lang="en-US" altLang="zh-CN" sz="1200" b="1">
                <a:solidFill>
                  <a:srgbClr val="005DFF"/>
                </a:solidFill>
                <a:latin typeface="华文楷体" panose="02010600040101010101" pitchFamily="2" charset="-122"/>
                <a:ea typeface="华文楷体" panose="02010600040101010101" pitchFamily="2" charset="-122"/>
                <a:sym typeface="+mn-ea"/>
              </a:rPr>
              <a:t>1</a:t>
            </a:r>
            <a:r>
              <a:rPr lang="en-US" altLang="zh-CN" sz="2000" b="1">
                <a:solidFill>
                  <a:srgbClr val="005DFF"/>
                </a:solidFill>
                <a:latin typeface="华文楷体" panose="02010600040101010101" pitchFamily="2" charset="-122"/>
                <a:ea typeface="华文楷体" panose="02010600040101010101" pitchFamily="2" charset="-122"/>
                <a:sym typeface="+mn-ea"/>
              </a:rPr>
              <a:t>+</a:t>
            </a:r>
            <a:r>
              <a:rPr lang="en-US" altLang="zh-CN" sz="2400" b="1">
                <a:solidFill>
                  <a:srgbClr val="005DFF"/>
                </a:solidFill>
                <a:latin typeface="华文楷体" panose="02010600040101010101" pitchFamily="2" charset="-122"/>
                <a:ea typeface="华文楷体" panose="02010600040101010101" pitchFamily="2" charset="-122"/>
                <a:sym typeface="+mn-ea"/>
              </a:rPr>
              <a:t>w</a:t>
            </a:r>
            <a:r>
              <a:rPr lang="en-US" altLang="zh-CN" sz="1200" b="1">
                <a:solidFill>
                  <a:srgbClr val="005DFF"/>
                </a:solidFill>
                <a:latin typeface="华文楷体" panose="02010600040101010101" pitchFamily="2" charset="-122"/>
                <a:ea typeface="华文楷体" panose="02010600040101010101" pitchFamily="2" charset="-122"/>
                <a:sym typeface="+mn-ea"/>
              </a:rPr>
              <a:t>2</a:t>
            </a:r>
            <a:r>
              <a:rPr lang="en-US" altLang="zh-CN" sz="2400" b="1">
                <a:solidFill>
                  <a:srgbClr val="005DFF"/>
                </a:solidFill>
                <a:latin typeface="华文楷体" panose="02010600040101010101" pitchFamily="2" charset="-122"/>
                <a:ea typeface="华文楷体" panose="02010600040101010101" pitchFamily="2" charset="-122"/>
                <a:sym typeface="+mn-ea"/>
              </a:rPr>
              <a:t>x</a:t>
            </a:r>
            <a:r>
              <a:rPr lang="en-US" altLang="zh-CN" sz="1200" b="1">
                <a:solidFill>
                  <a:srgbClr val="005DFF"/>
                </a:solidFill>
                <a:latin typeface="华文楷体" panose="02010600040101010101" pitchFamily="2" charset="-122"/>
                <a:ea typeface="华文楷体" panose="02010600040101010101" pitchFamily="2" charset="-122"/>
                <a:sym typeface="+mn-ea"/>
              </a:rPr>
              <a:t>2</a:t>
            </a:r>
            <a:r>
              <a:rPr lang="zh-CN" altLang="en-US" sz="2000" b="1">
                <a:solidFill>
                  <a:srgbClr val="005DFF"/>
                </a:solidFill>
                <a:latin typeface="华文楷体" panose="02010600040101010101" pitchFamily="2" charset="-122"/>
                <a:ea typeface="华文楷体" panose="02010600040101010101" pitchFamily="2" charset="-122"/>
                <a:sym typeface="+mn-ea"/>
              </a:rPr>
              <a:t> 的值与表示点火与否的输出信号</a:t>
            </a:r>
            <a:r>
              <a:rPr lang="en-US" altLang="zh-CN" sz="2000" b="1">
                <a:solidFill>
                  <a:srgbClr val="005DFF"/>
                </a:solidFill>
                <a:latin typeface="华文楷体" panose="02010600040101010101" pitchFamily="2" charset="-122"/>
                <a:ea typeface="华文楷体" panose="02010600040101010101" pitchFamily="2" charset="-122"/>
                <a:sym typeface="+mn-ea"/>
              </a:rPr>
              <a:t>y</a:t>
            </a:r>
            <a:r>
              <a:rPr lang="zh-CN" altLang="en-US" sz="2000" b="1">
                <a:solidFill>
                  <a:srgbClr val="005DFF"/>
                </a:solidFill>
                <a:latin typeface="华文楷体" panose="02010600040101010101" pitchFamily="2" charset="-122"/>
                <a:ea typeface="华文楷体" panose="02010600040101010101" pitchFamily="2" charset="-122"/>
                <a:sym typeface="+mn-ea"/>
              </a:rPr>
              <a:t>的值。</a:t>
            </a:r>
            <a:endParaRPr lang="zh-CN" altLang="en-US" b="1">
              <a:solidFill>
                <a:srgbClr val="005DFF"/>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点火：无，无，有，有     </a:t>
            </a:r>
            <a:r>
              <a:rPr lang="en-US" altLang="zh-CN" sz="2000" b="1">
                <a:solidFill>
                  <a:srgbClr val="FF0000"/>
                </a:solidFill>
                <a:latin typeface="华文楷体" panose="02010600040101010101" pitchFamily="2" charset="-122"/>
                <a:ea typeface="华文楷体" panose="02010600040101010101" pitchFamily="2" charset="-122"/>
              </a:rPr>
              <a:t>y</a:t>
            </a:r>
            <a:r>
              <a:rPr lang="zh-CN" altLang="en-US" sz="2000" b="1">
                <a:solidFill>
                  <a:srgbClr val="FF0000"/>
                </a:solidFill>
                <a:latin typeface="华文楷体" panose="02010600040101010101" pitchFamily="2" charset="-122"/>
                <a:ea typeface="华文楷体" panose="02010600040101010101" pitchFamily="2" charset="-122"/>
              </a:rPr>
              <a:t>的值为：</a:t>
            </a:r>
            <a:r>
              <a:rPr lang="en-US" altLang="zh-CN" sz="2000" b="1">
                <a:solidFill>
                  <a:srgbClr val="FF0000"/>
                </a:solidFill>
                <a:latin typeface="华文楷体" panose="02010600040101010101" pitchFamily="2" charset="-122"/>
                <a:ea typeface="华文楷体" panose="02010600040101010101" pitchFamily="2" charset="-122"/>
              </a:rPr>
              <a:t>0,0,1,1</a:t>
            </a:r>
            <a:endParaRPr lang="en-US" altLang="zh-CN" sz="2000" b="1">
              <a:solidFill>
                <a:srgbClr val="FF000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2479040" y="2649220"/>
            <a:ext cx="4464050" cy="3314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10" end="10"/>
                                            </p:txEl>
                                          </p:spTgt>
                                        </p:tgtEl>
                                        <p:attrNameLst>
                                          <p:attrName>style.visibility</p:attrName>
                                        </p:attrNameLst>
                                      </p:cBhvr>
                                      <p:to>
                                        <p:strVal val="visible"/>
                                      </p:to>
                                    </p:set>
                                    <p:animEffect transition="in" filter="wipe(up)">
                                      <p:cBhvr>
                                        <p:cTn id="7" dur="500"/>
                                        <p:tgtEl>
                                          <p:spTgt spid="614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4021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4.</a:t>
            </a:r>
            <a:r>
              <a:rPr sz="2400" b="1">
                <a:solidFill>
                  <a:srgbClr val="000099"/>
                </a:solidFill>
                <a:latin typeface="华文楷体" panose="02010600040101010101" pitchFamily="2" charset="-122"/>
                <a:ea typeface="华文楷体" panose="02010600040101010101" pitchFamily="2" charset="-122"/>
                <a:sym typeface="+mn-ea"/>
              </a:rPr>
              <a:t>点火条件的图形表示</a:t>
            </a: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sz="2000" b="1">
                <a:solidFill>
                  <a:schemeClr val="tx1"/>
                </a:solidFill>
                <a:latin typeface="华文楷体" panose="02010600040101010101" pitchFamily="2" charset="-122"/>
                <a:ea typeface="华文楷体" panose="02010600040101010101" pitchFamily="2" charset="-122"/>
                <a:sym typeface="+mn-ea"/>
              </a:rPr>
              <a:t>将表示点火条件的式 (2) 图形化</a:t>
            </a:r>
            <a:endParaRPr sz="2000" b="1">
              <a:solidFill>
                <a:schemeClr val="tx1"/>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rgbClr val="FF0000"/>
                </a:solidFill>
                <a:latin typeface="楷体" panose="02010609060101010101" charset="-122"/>
                <a:ea typeface="楷体" panose="02010609060101010101" charset="-122"/>
              </a:rPr>
              <a:t> </a:t>
            </a:r>
            <a:endParaRPr b="1">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310765" y="2105660"/>
            <a:ext cx="6351270" cy="1787525"/>
          </a:xfrm>
          <a:prstGeom prst="rect">
            <a:avLst/>
          </a:prstGeom>
        </p:spPr>
      </p:pic>
      <p:pic>
        <p:nvPicPr>
          <p:cNvPr id="3" name="图片 2"/>
          <p:cNvPicPr>
            <a:picLocks noChangeAspect="1"/>
          </p:cNvPicPr>
          <p:nvPr/>
        </p:nvPicPr>
        <p:blipFill>
          <a:blip r:embed="rId2"/>
          <a:stretch>
            <a:fillRect/>
          </a:stretch>
        </p:blipFill>
        <p:spPr>
          <a:xfrm>
            <a:off x="2374900" y="4434840"/>
            <a:ext cx="6287135" cy="754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458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sz="2000" b="1">
                <a:latin typeface="华文楷体" panose="02010600040101010101" pitchFamily="2" charset="-122"/>
                <a:ea typeface="华文楷体" panose="02010600040101010101" pitchFamily="2" charset="-122"/>
                <a:sym typeface="+mn-ea"/>
              </a:rPr>
              <a:t>如果用函数式来表示</a:t>
            </a:r>
            <a:r>
              <a:rPr lang="zh-CN" sz="2000" b="1">
                <a:latin typeface="华文楷体" panose="02010600040101010101" pitchFamily="2" charset="-122"/>
                <a:ea typeface="华文楷体" panose="02010600040101010101" pitchFamily="2" charset="-122"/>
                <a:sym typeface="+mn-ea"/>
              </a:rPr>
              <a:t>上面这个</a:t>
            </a:r>
            <a:r>
              <a:rPr sz="2000" b="1">
                <a:latin typeface="华文楷体" panose="02010600040101010101" pitchFamily="2" charset="-122"/>
                <a:ea typeface="华文楷体" panose="02010600040101010101" pitchFamily="2" charset="-122"/>
                <a:sym typeface="+mn-ea"/>
              </a:rPr>
              <a:t>图形，就需要用到下面的单位阶跃函数</a:t>
            </a:r>
            <a:endParaRPr sz="2000" b="1">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sz="2000" b="1">
                <a:solidFill>
                  <a:schemeClr val="tx1"/>
                </a:solidFill>
                <a:latin typeface="华文楷体" panose="02010600040101010101" pitchFamily="2" charset="-122"/>
                <a:ea typeface="华文楷体" panose="02010600040101010101" pitchFamily="2" charset="-122"/>
                <a:sym typeface="+mn-ea"/>
              </a:rPr>
              <a:t>单位阶跃函数的图形如下所示</a:t>
            </a:r>
            <a:r>
              <a:rPr lang="zh-CN" sz="2000" b="1">
                <a:solidFill>
                  <a:schemeClr val="tx1"/>
                </a:solidFill>
                <a:latin typeface="华文楷体" panose="02010600040101010101" pitchFamily="2" charset="-122"/>
                <a:ea typeface="华文楷体" panose="02010600040101010101" pitchFamily="2" charset="-122"/>
                <a:sym typeface="+mn-ea"/>
              </a:rPr>
              <a:t>：</a:t>
            </a:r>
            <a:endParaRPr sz="2000" b="1">
              <a:solidFill>
                <a:schemeClr val="tx1"/>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rgbClr val="FF0000"/>
                </a:solidFill>
                <a:latin typeface="楷体" panose="02010609060101010101" charset="-122"/>
                <a:ea typeface="楷体" panose="02010609060101010101"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418080" y="3855720"/>
            <a:ext cx="5334000" cy="1981200"/>
          </a:xfrm>
          <a:prstGeom prst="rect">
            <a:avLst/>
          </a:prstGeom>
        </p:spPr>
      </p:pic>
      <p:pic>
        <p:nvPicPr>
          <p:cNvPr id="4" name="图片 3"/>
          <p:cNvPicPr>
            <a:picLocks noChangeAspect="1"/>
          </p:cNvPicPr>
          <p:nvPr/>
        </p:nvPicPr>
        <p:blipFill>
          <a:blip r:embed="rId2"/>
          <a:stretch>
            <a:fillRect/>
          </a:stretch>
        </p:blipFill>
        <p:spPr>
          <a:xfrm>
            <a:off x="2540635" y="1811655"/>
            <a:ext cx="3216275" cy="11957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4595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神经元的结构</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2.</a:t>
            </a:r>
            <a:r>
              <a:rPr lang="zh-CN" altLang="en-US" sz="2400" b="1">
                <a:solidFill>
                  <a:srgbClr val="FF0000"/>
                </a:solidFill>
                <a:latin typeface="华文楷体" panose="02010600040101010101" pitchFamily="2" charset="-122"/>
                <a:ea typeface="华文楷体" panose="02010600040101010101" pitchFamily="2" charset="-122"/>
                <a:sym typeface="+mn-ea"/>
              </a:rPr>
              <a:t>神经元的工作流程</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3.</a:t>
            </a:r>
            <a:r>
              <a:rPr lang="zh-CN" altLang="en-US" sz="2400" b="1">
                <a:solidFill>
                  <a:srgbClr val="FF0000"/>
                </a:solidFill>
                <a:latin typeface="华文楷体" panose="02010600040101010101" pitchFamily="2" charset="-122"/>
                <a:ea typeface="华文楷体" panose="02010600040101010101" pitchFamily="2" charset="-122"/>
                <a:sym typeface="+mn-ea"/>
              </a:rPr>
              <a:t>神经元的数学表示</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4" end="4"/>
                                            </p:txEl>
                                          </p:spTgt>
                                        </p:tgtEl>
                                        <p:attrNameLst>
                                          <p:attrName>style.visibility</p:attrName>
                                        </p:attrNameLst>
                                      </p:cBhvr>
                                      <p:to>
                                        <p:strVal val="visible"/>
                                      </p:to>
                                    </p:set>
                                    <p:animEffect transition="in" filter="wipe(up)">
                                      <p:cBhvr>
                                        <p:cTn id="22" dur="500"/>
                                        <p:tgtEl>
                                          <p:spTgt spid="614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9">
                                            <p:txEl>
                                              <p:pRg st="5" end="5"/>
                                            </p:txEl>
                                          </p:spTgt>
                                        </p:tgtEl>
                                        <p:attrNameLst>
                                          <p:attrName>style.visibility</p:attrName>
                                        </p:attrNameLst>
                                      </p:cBhvr>
                                      <p:to>
                                        <p:strVal val="visible"/>
                                      </p:to>
                                    </p:set>
                                    <p:animEffect transition="in" filter="wipe(up)">
                                      <p:cBhvr>
                                        <p:cTn id="27" dur="500"/>
                                        <p:tgtEl>
                                          <p:spTgt spid="61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779335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-3 激活函数：将神经元的工作一般化</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077720" y="1251585"/>
            <a:ext cx="8037195" cy="533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1.</a:t>
            </a:r>
            <a:r>
              <a:rPr sz="2400" b="1">
                <a:solidFill>
                  <a:srgbClr val="000099"/>
                </a:solidFill>
                <a:latin typeface="华文楷体" panose="02010600040101010101" pitchFamily="2" charset="-122"/>
                <a:ea typeface="华文楷体" panose="02010600040101010101" pitchFamily="2" charset="-122"/>
                <a:sym typeface="+mn-ea"/>
              </a:rPr>
              <a:t>简化神经元的图形</a:t>
            </a: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sz="24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注：为了与生物学的神经元区分开来，将简化的神经元称为神经单元（unit）</a:t>
            </a:r>
            <a:endParaRPr lang="zh-CN" altLang="en-US" sz="2000"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2270760" y="1905635"/>
            <a:ext cx="5334000" cy="1635760"/>
          </a:xfrm>
          <a:prstGeom prst="rect">
            <a:avLst/>
          </a:prstGeom>
        </p:spPr>
      </p:pic>
      <p:pic>
        <p:nvPicPr>
          <p:cNvPr id="4" name="图片 3"/>
          <p:cNvPicPr>
            <a:picLocks noChangeAspect="1"/>
          </p:cNvPicPr>
          <p:nvPr/>
        </p:nvPicPr>
        <p:blipFill>
          <a:blip r:embed="rId3"/>
          <a:stretch>
            <a:fillRect/>
          </a:stretch>
        </p:blipFill>
        <p:spPr>
          <a:xfrm>
            <a:off x="2192655" y="4157345"/>
            <a:ext cx="6098540" cy="1341755"/>
          </a:xfrm>
          <a:prstGeom prst="rect">
            <a:avLst/>
          </a:prstGeom>
        </p:spPr>
      </p:pic>
      <p:sp>
        <p:nvSpPr>
          <p:cNvPr id="6" name="下箭头 5"/>
          <p:cNvSpPr/>
          <p:nvPr/>
        </p:nvSpPr>
        <p:spPr>
          <a:xfrm>
            <a:off x="4059555" y="3541395"/>
            <a:ext cx="364490" cy="5334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149">
                                            <p:txEl>
                                              <p:pRg st="11" end="11"/>
                                            </p:txEl>
                                          </p:spTgt>
                                        </p:tgtEl>
                                        <p:attrNameLst>
                                          <p:attrName>style.visibility</p:attrName>
                                        </p:attrNameLst>
                                      </p:cBhvr>
                                      <p:to>
                                        <p:strVal val="visible"/>
                                      </p:to>
                                    </p:set>
                                    <p:animEffect transition="in" filter="wipe(up)">
                                      <p:cBhvr>
                                        <p:cTn id="33" dur="500"/>
                                        <p:tgtEl>
                                          <p:spTgt spid="614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P spid="6" grpId="0" bldLvl="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085" y="1068705"/>
            <a:ext cx="8037195"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en-US" sz="2800" b="1">
                <a:solidFill>
                  <a:srgbClr val="000099"/>
                </a:solidFill>
                <a:latin typeface="华文楷体" panose="02010600040101010101" pitchFamily="2" charset="-122"/>
                <a:ea typeface="华文楷体" panose="02010600040101010101" pitchFamily="2" charset="-122"/>
                <a:sym typeface="+mn-ea"/>
              </a:rPr>
              <a:t>2.</a:t>
            </a:r>
            <a:r>
              <a:rPr lang="zh-CN" altLang="en-US" sz="2800" b="1">
                <a:solidFill>
                  <a:srgbClr val="000099"/>
                </a:solidFill>
                <a:latin typeface="华文楷体" panose="02010600040101010101" pitchFamily="2" charset="-122"/>
                <a:ea typeface="华文楷体" panose="02010600040101010101" pitchFamily="2" charset="-122"/>
                <a:sym typeface="+mn-ea"/>
              </a:rPr>
              <a:t>神经元与神经单元的区别</a:t>
            </a:r>
            <a:endParaRPr lang="zh-CN" altLang="en-US" sz="2800"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b="1">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077085" y="1806575"/>
            <a:ext cx="9218295" cy="3904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04695" y="396240"/>
            <a:ext cx="8037195" cy="545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3.</a:t>
            </a:r>
            <a:r>
              <a:rPr sz="2400" b="1">
                <a:solidFill>
                  <a:srgbClr val="000099"/>
                </a:solidFill>
                <a:latin typeface="华文楷体" panose="02010600040101010101" pitchFamily="2" charset="-122"/>
                <a:ea typeface="华文楷体" panose="02010600040101010101" pitchFamily="2" charset="-122"/>
                <a:sym typeface="+mn-ea"/>
              </a:rPr>
              <a:t>激活函数</a:t>
            </a: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a:t>
            </a:r>
            <a:r>
              <a:rPr lang="en-US" alt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1</a:t>
            </a: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）生物学上的神经元的输出</a:t>
            </a:r>
            <a:r>
              <a:rPr lang="en-US" alt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y</a:t>
            </a: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分别取值 1 和 0</a:t>
            </a: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en-US" alt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2</a:t>
            </a: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如果</a:t>
            </a:r>
            <a:r>
              <a:rPr b="1">
                <a:solidFill>
                  <a:srgbClr val="FF0000"/>
                </a:solidFill>
                <a:latin typeface="华文楷体" panose="02010600040101010101" pitchFamily="2" charset="-122"/>
                <a:ea typeface="华文楷体" panose="02010600040101010101" pitchFamily="2" charset="-122"/>
                <a:sym typeface="+mn-ea"/>
              </a:rPr>
              <a:t>除去“生物”</a:t>
            </a:r>
            <a:r>
              <a:rPr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这个条件，这个“0和1的限制”也可以解除</a:t>
            </a:r>
            <a:r>
              <a:rPr 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这时表示点火与否</a:t>
            </a:r>
            <a:r>
              <a:rPr 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的式子为：</a:t>
            </a:r>
            <a:endParaRPr 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en-US" alt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3</a:t>
            </a: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en-US" alt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u</a:t>
            </a:r>
            <a:r>
              <a:rPr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是单位阶跃函数</a:t>
            </a:r>
            <a:r>
              <a:rPr 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也可以一般化</a:t>
            </a:r>
            <a:endParaRPr lang="zh-CN"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sym typeface="+mn-ea"/>
              </a:rPr>
              <a:t>注：</a:t>
            </a:r>
            <a:r>
              <a:rPr b="1">
                <a:solidFill>
                  <a:srgbClr val="FF0000"/>
                </a:solidFill>
                <a:latin typeface="华文楷体" panose="02010600040101010101" pitchFamily="2" charset="-122"/>
                <a:ea typeface="华文楷体" panose="02010600040101010101" pitchFamily="2" charset="-122"/>
                <a:sym typeface="+mn-ea"/>
              </a:rPr>
              <a:t>函数</a:t>
            </a:r>
            <a:r>
              <a:rPr lang="en-US" b="1">
                <a:solidFill>
                  <a:srgbClr val="FF0000"/>
                </a:solidFill>
                <a:latin typeface="华文楷体" panose="02010600040101010101" pitchFamily="2" charset="-122"/>
                <a:ea typeface="华文楷体" panose="02010600040101010101" pitchFamily="2" charset="-122"/>
                <a:sym typeface="+mn-ea"/>
              </a:rPr>
              <a:t>a</a:t>
            </a:r>
            <a:r>
              <a:rPr b="1">
                <a:solidFill>
                  <a:srgbClr val="FF0000"/>
                </a:solidFill>
                <a:latin typeface="华文楷体" panose="02010600040101010101" pitchFamily="2" charset="-122"/>
                <a:ea typeface="华文楷体" panose="02010600040101010101" pitchFamily="2" charset="-122"/>
                <a:sym typeface="+mn-ea"/>
              </a:rPr>
              <a:t>是建模者定义的函数，称为激活函数（activation function）</a:t>
            </a:r>
            <a:endParaRPr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b="1">
              <a:solidFill>
                <a:srgbClr val="FF000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850766" y="1313826"/>
            <a:ext cx="5334000" cy="1706880"/>
          </a:xfrm>
          <a:prstGeom prst="rect">
            <a:avLst/>
          </a:prstGeom>
        </p:spPr>
      </p:pic>
      <p:pic>
        <p:nvPicPr>
          <p:cNvPr id="5" name="图片 4"/>
          <p:cNvPicPr>
            <a:picLocks noChangeAspect="1"/>
          </p:cNvPicPr>
          <p:nvPr/>
        </p:nvPicPr>
        <p:blipFill>
          <a:blip r:embed="rId2"/>
          <a:stretch>
            <a:fillRect/>
          </a:stretch>
        </p:blipFill>
        <p:spPr>
          <a:xfrm>
            <a:off x="2694305" y="4664075"/>
            <a:ext cx="7080250" cy="311150"/>
          </a:xfrm>
          <a:prstGeom prst="rect">
            <a:avLst/>
          </a:prstGeom>
        </p:spPr>
      </p:pic>
      <p:pic>
        <p:nvPicPr>
          <p:cNvPr id="7" name="图片 6"/>
          <p:cNvPicPr>
            <a:picLocks noChangeAspect="1"/>
          </p:cNvPicPr>
          <p:nvPr/>
        </p:nvPicPr>
        <p:blipFill>
          <a:blip r:embed="rId3"/>
          <a:stretch>
            <a:fillRect/>
          </a:stretch>
        </p:blipFill>
        <p:spPr>
          <a:xfrm>
            <a:off x="2694940" y="5547360"/>
            <a:ext cx="6802755" cy="299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1" end="1"/>
                                            </p:txEl>
                                          </p:spTgt>
                                        </p:tgtEl>
                                        <p:attrNameLst>
                                          <p:attrName>style.visibility</p:attrName>
                                        </p:attrNameLst>
                                      </p:cBhvr>
                                      <p:to>
                                        <p:strVal val="visible"/>
                                      </p:to>
                                    </p:set>
                                    <p:animEffect transition="in" filter="wipe(up)">
                                      <p:cBhvr>
                                        <p:cTn id="12" dur="500"/>
                                        <p:tgtEl>
                                          <p:spTgt spid="6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7" end="7"/>
                                            </p:txEl>
                                          </p:spTgt>
                                        </p:tgtEl>
                                        <p:attrNameLst>
                                          <p:attrName>style.visibility</p:attrName>
                                        </p:attrNameLst>
                                      </p:cBhvr>
                                      <p:to>
                                        <p:strVal val="visible"/>
                                      </p:to>
                                    </p:set>
                                    <p:animEffect transition="in" filter="wipe(up)">
                                      <p:cBhvr>
                                        <p:cTn id="22" dur="500"/>
                                        <p:tgtEl>
                                          <p:spTgt spid="614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9">
                                            <p:txEl>
                                              <p:pRg st="9" end="9"/>
                                            </p:txEl>
                                          </p:spTgt>
                                        </p:tgtEl>
                                        <p:attrNameLst>
                                          <p:attrName>style.visibility</p:attrName>
                                        </p:attrNameLst>
                                      </p:cBhvr>
                                      <p:to>
                                        <p:strVal val="visible"/>
                                      </p:to>
                                    </p:set>
                                    <p:animEffect transition="in" filter="wipe(up)">
                                      <p:cBhvr>
                                        <p:cTn id="32" dur="500"/>
                                        <p:tgtEl>
                                          <p:spTgt spid="6149">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149">
                                            <p:txEl>
                                              <p:pRg st="11" end="11"/>
                                            </p:txEl>
                                          </p:spTgt>
                                        </p:tgtEl>
                                        <p:attrNameLst>
                                          <p:attrName>style.visibility</p:attrName>
                                        </p:attrNameLst>
                                      </p:cBhvr>
                                      <p:to>
                                        <p:strVal val="visible"/>
                                      </p:to>
                                    </p:set>
                                    <p:animEffect transition="in" filter="wipe(up)">
                                      <p:cBhvr>
                                        <p:cTn id="37" dur="500"/>
                                        <p:tgtEl>
                                          <p:spTgt spid="6149">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986280" y="504190"/>
            <a:ext cx="8037195" cy="288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en-US" sz="2800" b="1">
                <a:solidFill>
                  <a:srgbClr val="000099"/>
                </a:solidFill>
                <a:latin typeface="华文楷体" panose="02010600040101010101" pitchFamily="2" charset="-122"/>
                <a:ea typeface="华文楷体" panose="02010600040101010101" pitchFamily="2" charset="-122"/>
                <a:sym typeface="+mn-ea"/>
              </a:rPr>
              <a:t>4.</a:t>
            </a:r>
            <a:r>
              <a:rPr lang="zh-CN" altLang="en-US" sz="2800" b="1">
                <a:solidFill>
                  <a:srgbClr val="000099"/>
                </a:solidFill>
                <a:latin typeface="华文楷体" panose="02010600040101010101" pitchFamily="2" charset="-122"/>
                <a:ea typeface="华文楷体" panose="02010600040101010101" pitchFamily="2" charset="-122"/>
                <a:sym typeface="+mn-ea"/>
              </a:rPr>
              <a:t>Sigmoid 函数</a:t>
            </a:r>
            <a:endParaRPr lang="zh-CN" altLang="en-US" sz="28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1</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）函数表达式</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2</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）与单位阶跃函数的函数图像对比</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p:txBody>
      </p:sp>
      <p:pic>
        <p:nvPicPr>
          <p:cNvPr id="4" name="图片 3"/>
          <p:cNvPicPr>
            <a:picLocks noChangeAspect="1"/>
          </p:cNvPicPr>
          <p:nvPr/>
        </p:nvPicPr>
        <p:blipFill>
          <a:blip r:embed="rId1"/>
          <a:stretch>
            <a:fillRect/>
          </a:stretch>
        </p:blipFill>
        <p:spPr>
          <a:xfrm>
            <a:off x="2416175" y="1600200"/>
            <a:ext cx="5956300" cy="532765"/>
          </a:xfrm>
          <a:prstGeom prst="rect">
            <a:avLst/>
          </a:prstGeom>
        </p:spPr>
      </p:pic>
      <p:pic>
        <p:nvPicPr>
          <p:cNvPr id="5" name="图片 4"/>
          <p:cNvPicPr>
            <a:picLocks noChangeAspect="1"/>
          </p:cNvPicPr>
          <p:nvPr/>
        </p:nvPicPr>
        <p:blipFill>
          <a:blip r:embed="rId2"/>
          <a:stretch>
            <a:fillRect/>
          </a:stretch>
        </p:blipFill>
        <p:spPr>
          <a:xfrm>
            <a:off x="2416175" y="2938780"/>
            <a:ext cx="7089140" cy="2572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1" end="1"/>
                                            </p:txEl>
                                          </p:spTgt>
                                        </p:tgtEl>
                                        <p:attrNameLst>
                                          <p:attrName>style.visibility</p:attrName>
                                        </p:attrNameLst>
                                      </p:cBhvr>
                                      <p:to>
                                        <p:strVal val="visible"/>
                                      </p:to>
                                    </p:set>
                                    <p:animEffect transition="in" filter="wipe(up)">
                                      <p:cBhvr>
                                        <p:cTn id="12" dur="500"/>
                                        <p:tgtEl>
                                          <p:spTgt spid="6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4" end="4"/>
                                            </p:txEl>
                                          </p:spTgt>
                                        </p:tgtEl>
                                        <p:attrNameLst>
                                          <p:attrName>style.visibility</p:attrName>
                                        </p:attrNameLst>
                                      </p:cBhvr>
                                      <p:to>
                                        <p:strVal val="visible"/>
                                      </p:to>
                                    </p:set>
                                    <p:animEffect transition="in" filter="wipe(up)">
                                      <p:cBhvr>
                                        <p:cTn id="22" dur="500"/>
                                        <p:tgtEl>
                                          <p:spTgt spid="614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085" y="1251585"/>
            <a:ext cx="803719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3</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）生物学术语解释</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输出值接近1表示兴奋度高，接近 0 则表示兴奋度低。</a:t>
            </a:r>
            <a:endParaRPr lang="zh-CN" altLang="en-US" sz="2000"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064385" y="1864360"/>
            <a:ext cx="8049895" cy="2392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9" end="9"/>
                                            </p:txEl>
                                          </p:spTgt>
                                        </p:tgtEl>
                                        <p:attrNameLst>
                                          <p:attrName>style.visibility</p:attrName>
                                        </p:attrNameLst>
                                      </p:cBhvr>
                                      <p:to>
                                        <p:strVal val="visible"/>
                                      </p:to>
                                    </p:set>
                                    <p:animEffect transition="in" filter="wipe(up)">
                                      <p:cBhvr>
                                        <p:cTn id="17" dur="500"/>
                                        <p:tgtEl>
                                          <p:spTgt spid="614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492442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en-US" altLang="zh-CN" sz="3600" b="1">
                <a:solidFill>
                  <a:srgbClr val="CC0000"/>
                </a:solidFill>
                <a:latin typeface="Times New Roman" panose="02020603050405020304" pitchFamily="18" charset="0"/>
                <a:ea typeface="楷体_GB2312" pitchFamily="1" charset="-122"/>
              </a:rPr>
              <a:t>2-1</a:t>
            </a:r>
            <a:r>
              <a:rPr lang="zh-CN" altLang="en-US" sz="3600" b="1">
                <a:solidFill>
                  <a:srgbClr val="CC0000"/>
                </a:solidFill>
                <a:latin typeface="Times New Roman" panose="02020603050405020304" pitchFamily="18" charset="0"/>
                <a:ea typeface="楷体_GB2312" pitchFamily="1" charset="-122"/>
              </a:rPr>
              <a:t>神经网络和深度学习</a:t>
            </a:r>
            <a:endParaRPr lang="zh-CN" altLang="en-US"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135505" y="941705"/>
            <a:ext cx="8037195" cy="733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zh-CN" altLang="en-US" sz="2000" b="1">
                <a:solidFill>
                  <a:srgbClr val="000099"/>
                </a:solidFill>
                <a:latin typeface="华文楷体" panose="02010600040101010101" pitchFamily="2" charset="-122"/>
                <a:ea typeface="华文楷体" panose="02010600040101010101" pitchFamily="2" charset="-122"/>
                <a:sym typeface="+mn-ea"/>
              </a:rPr>
              <a:t>深度学习是多层神经网络，下面先来了解下什么是神经网络。</a:t>
            </a:r>
            <a:endParaRPr lang="en-US" altLang="zh-CN" sz="20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1.</a:t>
            </a:r>
            <a:r>
              <a:rPr lang="zh-CN" altLang="en-US" sz="2400" b="1">
                <a:solidFill>
                  <a:srgbClr val="000099"/>
                </a:solidFill>
                <a:latin typeface="华文楷体" panose="02010600040101010101" pitchFamily="2" charset="-122"/>
                <a:ea typeface="华文楷体" panose="02010600040101010101" pitchFamily="2" charset="-122"/>
                <a:sym typeface="+mn-ea"/>
              </a:rPr>
              <a:t>神经元</a:t>
            </a:r>
            <a:r>
              <a:rPr lang="en-US" altLang="zh-CN" sz="2400" b="1">
                <a:solidFill>
                  <a:srgbClr val="000099"/>
                </a:solidFill>
                <a:latin typeface="华文楷体" panose="02010600040101010101" pitchFamily="2" charset="-122"/>
                <a:ea typeface="华文楷体" panose="02010600040101010101" pitchFamily="2" charset="-122"/>
                <a:sym typeface="+mn-ea"/>
              </a:rPr>
              <a:t>—</a:t>
            </a:r>
            <a:r>
              <a:rPr lang="zh-CN" altLang="en-US" sz="2400" b="1">
                <a:solidFill>
                  <a:srgbClr val="000099"/>
                </a:solidFill>
                <a:latin typeface="华文楷体" panose="02010600040101010101" pitchFamily="2" charset="-122"/>
                <a:ea typeface="华文楷体" panose="02010600040101010101" pitchFamily="2" charset="-122"/>
                <a:sym typeface="+mn-ea"/>
              </a:rPr>
              <a:t>构成神经网络的基本单位</a:t>
            </a:r>
            <a:r>
              <a:rPr lang="zh-CN" altLang="en-US" sz="2400" b="1">
                <a:solidFill>
                  <a:srgbClr val="000099"/>
                </a:solidFill>
                <a:latin typeface="华文楷体" panose="02010600040101010101" pitchFamily="2" charset="-122"/>
                <a:ea typeface="华文楷体" panose="02010600040101010101" pitchFamily="2" charset="-122"/>
                <a:sym typeface="+mn-ea"/>
              </a:rPr>
              <a:t>：</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(i) 神经元形成网络。</a:t>
            </a:r>
            <a:endPar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 </a:t>
            </a: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(ii) 对于从其他多个神经元传递过来的信号，如果它们的和小于等于某个固定大小的值（阈值），则神经元不做出任何反应。</a:t>
            </a:r>
            <a:endPar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(iii) 对于从其他多个神经元传递过来的信号，如果它们的和大于某个固定大小的值（阈值），则神经元做出反应（点火），向另外的神经元传递固定强度的信号。 </a:t>
            </a:r>
            <a:endParaRPr lang="zh-CN" altLang="en-US">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4" name="图片 3"/>
          <p:cNvPicPr>
            <a:picLocks noChangeAspect="1"/>
          </p:cNvPicPr>
          <p:nvPr/>
        </p:nvPicPr>
        <p:blipFill>
          <a:blip r:embed="rId1"/>
          <a:stretch>
            <a:fillRect/>
          </a:stretch>
        </p:blipFill>
        <p:spPr>
          <a:xfrm>
            <a:off x="2425700" y="2443480"/>
            <a:ext cx="6762750" cy="1971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1" end="1"/>
                                            </p:txEl>
                                          </p:spTgt>
                                        </p:tgtEl>
                                        <p:attrNameLst>
                                          <p:attrName>style.visibility</p:attrName>
                                        </p:attrNameLst>
                                      </p:cBhvr>
                                      <p:to>
                                        <p:strVal val="visible"/>
                                      </p:to>
                                    </p:set>
                                    <p:animEffect transition="in" filter="wipe(up)">
                                      <p:cBhvr>
                                        <p:cTn id="13" dur="500"/>
                                        <p:tgtEl>
                                          <p:spTgt spid="614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149">
                                            <p:txEl>
                                              <p:pRg st="0" end="0"/>
                                            </p:txEl>
                                          </p:spTgt>
                                        </p:tgtEl>
                                        <p:attrNameLst>
                                          <p:attrName>style.visibility</p:attrName>
                                        </p:attrNameLst>
                                      </p:cBhvr>
                                      <p:to>
                                        <p:strVal val="visible"/>
                                      </p:to>
                                    </p:set>
                                    <p:animEffect transition="in" filter="wipe(up)">
                                      <p:cBhvr>
                                        <p:cTn id="18" dur="500"/>
                                        <p:tgtEl>
                                          <p:spTgt spid="614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149">
                                            <p:txEl>
                                              <p:pRg st="2" end="2"/>
                                            </p:txEl>
                                          </p:spTgt>
                                        </p:tgtEl>
                                        <p:attrNameLst>
                                          <p:attrName>style.visibility</p:attrName>
                                        </p:attrNameLst>
                                      </p:cBhvr>
                                      <p:to>
                                        <p:strVal val="visible"/>
                                      </p:to>
                                    </p:set>
                                    <p:animEffect transition="in" filter="wipe(up)">
                                      <p:cBhvr>
                                        <p:cTn id="23" dur="500"/>
                                        <p:tgtEl>
                                          <p:spTgt spid="614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149">
                                            <p:txEl>
                                              <p:pRg st="9" end="9"/>
                                            </p:txEl>
                                          </p:spTgt>
                                        </p:tgtEl>
                                        <p:attrNameLst>
                                          <p:attrName>style.visibility</p:attrName>
                                        </p:attrNameLst>
                                      </p:cBhvr>
                                      <p:to>
                                        <p:strVal val="visible"/>
                                      </p:to>
                                    </p:set>
                                    <p:animEffect transition="in" filter="wipe(up)">
                                      <p:cBhvr>
                                        <p:cTn id="33" dur="500"/>
                                        <p:tgtEl>
                                          <p:spTgt spid="6149">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6149">
                                            <p:txEl>
                                              <p:pRg st="10" end="10"/>
                                            </p:txEl>
                                          </p:spTgt>
                                        </p:tgtEl>
                                        <p:attrNameLst>
                                          <p:attrName>style.visibility</p:attrName>
                                        </p:attrNameLst>
                                      </p:cBhvr>
                                      <p:to>
                                        <p:strVal val="visible"/>
                                      </p:to>
                                    </p:set>
                                    <p:animEffect transition="in" filter="wipe(up)">
                                      <p:cBhvr>
                                        <p:cTn id="38" dur="500"/>
                                        <p:tgtEl>
                                          <p:spTgt spid="614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085" y="662940"/>
            <a:ext cx="8037195" cy="78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en-US" sz="2800" b="1">
                <a:solidFill>
                  <a:srgbClr val="000099"/>
                </a:solidFill>
                <a:latin typeface="华文楷体" panose="02010600040101010101" pitchFamily="2" charset="-122"/>
                <a:ea typeface="华文楷体" panose="02010600040101010101" pitchFamily="2" charset="-122"/>
                <a:sym typeface="+mn-ea"/>
              </a:rPr>
              <a:t>5.</a:t>
            </a:r>
            <a:r>
              <a:rPr lang="zh-CN" altLang="en-US" sz="2800" b="1">
                <a:solidFill>
                  <a:srgbClr val="000099"/>
                </a:solidFill>
                <a:latin typeface="华文楷体" panose="02010600040101010101" pitchFamily="2" charset="-122"/>
                <a:ea typeface="华文楷体" panose="02010600040101010101" pitchFamily="2" charset="-122"/>
                <a:sym typeface="+mn-ea"/>
              </a:rPr>
              <a:t>偏置</a:t>
            </a:r>
            <a:endParaRPr lang="zh-CN" altLang="en-US" sz="28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8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sz="2800" b="1">
                <a:solidFill>
                  <a:srgbClr val="000099"/>
                </a:solidFill>
                <a:latin typeface="华文楷体" panose="02010600040101010101" pitchFamily="2" charset="-122"/>
                <a:ea typeface="华文楷体" panose="02010600040101010101" pitchFamily="2" charset="-122"/>
                <a:sym typeface="+mn-ea"/>
              </a:rPr>
              <a:t>   </a:t>
            </a:r>
            <a:r>
              <a:rPr lang="zh-CN" altLang="en-US" sz="2000" b="1">
                <a:solidFill>
                  <a:srgbClr val="FF0000"/>
                </a:solidFill>
                <a:latin typeface="华文楷体" panose="02010600040101010101" pitchFamily="2" charset="-122"/>
                <a:ea typeface="华文楷体" panose="02010600040101010101" pitchFamily="2" charset="-122"/>
                <a:sym typeface="+mn-ea"/>
              </a:rPr>
              <a:t>θ称为阈值</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，表示神经元的感受能力</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式(2)中只有</a:t>
            </a:r>
            <a:r>
              <a:rPr lang="zh-CN" altLang="en-US" sz="2000" b="1">
                <a:gradFill>
                  <a:gsLst>
                    <a:gs pos="0">
                      <a:srgbClr val="012D86"/>
                    </a:gs>
                    <a:gs pos="100000">
                      <a:srgbClr val="0E2557"/>
                    </a:gs>
                  </a:gsLst>
                  <a:lin scaled="0"/>
                </a:gradFill>
                <a:latin typeface="Arial" panose="020B0604020202020204" pitchFamily="34" charset="0"/>
                <a:ea typeface="华文楷体" panose="02010600040101010101" pitchFamily="2" charset="-122"/>
                <a:cs typeface="Arial" panose="020B0604020202020204" pitchFamily="34" charset="0"/>
                <a:sym typeface="+mn-ea"/>
              </a:rPr>
              <a:t>θ</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带有负号</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然而负号易导致计算错误，因此用</a:t>
            </a:r>
            <a:r>
              <a:rPr lang="zh-CN" altLang="en-US" sz="2000" b="1">
                <a:solidFill>
                  <a:srgbClr val="FF0000"/>
                </a:solidFill>
                <a:latin typeface="华文楷体" panose="02010600040101010101" pitchFamily="2" charset="-122"/>
                <a:ea typeface="华文楷体" panose="02010600040101010101" pitchFamily="2" charset="-122"/>
                <a:sym typeface="+mn-ea"/>
              </a:rPr>
              <a:t>偏置</a:t>
            </a:r>
            <a:r>
              <a:rPr lang="en-US" altLang="zh-CN" sz="2000" b="1">
                <a:solidFill>
                  <a:srgbClr val="FF0000"/>
                </a:solidFill>
                <a:latin typeface="华文楷体" panose="02010600040101010101" pitchFamily="2" charset="-122"/>
                <a:ea typeface="华文楷体" panose="02010600040101010101" pitchFamily="2" charset="-122"/>
                <a:sym typeface="+mn-ea"/>
              </a:rPr>
              <a:t>b</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代替</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r>
              <a:rPr lang="en-US" altLang="zh-CN" sz="2000" b="1">
                <a:gradFill>
                  <a:gsLst>
                    <a:gs pos="0">
                      <a:srgbClr val="012D86"/>
                    </a:gs>
                    <a:gs pos="100000">
                      <a:srgbClr val="0E2557"/>
                    </a:gs>
                  </a:gsLst>
                  <a:lin scaled="0"/>
                </a:gradFill>
                <a:latin typeface="Arial" panose="020B0604020202020204" pitchFamily="34" charset="0"/>
                <a:ea typeface="华文楷体" panose="02010600040101010101" pitchFamily="2" charset="-122"/>
                <a:cs typeface="Arial" panose="020B0604020202020204" pitchFamily="34" charset="0"/>
                <a:sym typeface="+mn-ea"/>
              </a:rPr>
              <a:t>θ,</a:t>
            </a:r>
            <a:r>
              <a:rPr lang="zh-CN" altLang="en-US" sz="2000" b="1">
                <a:gradFill>
                  <a:gsLst>
                    <a:gs pos="0">
                      <a:srgbClr val="012D86"/>
                    </a:gs>
                    <a:gs pos="100000">
                      <a:srgbClr val="0E2557"/>
                    </a:gs>
                  </a:gsLst>
                  <a:lin scaled="0"/>
                </a:gradFill>
                <a:latin typeface="Arial" panose="020B0604020202020204" pitchFamily="34" charset="0"/>
                <a:ea typeface="华文楷体" panose="02010600040101010101" pitchFamily="2" charset="-122"/>
                <a:cs typeface="Arial" panose="020B0604020202020204" pitchFamily="34" charset="0"/>
                <a:sym typeface="+mn-ea"/>
              </a:rPr>
              <a:t>替换后如下所示：</a:t>
            </a:r>
            <a:endParaRPr lang="zh-CN" altLang="en-US" sz="2000"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000"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latin typeface="Arial" panose="020B0604020202020204" pitchFamily="34" charset="0"/>
                <a:ea typeface="华文楷体" panose="02010600040101010101" pitchFamily="2" charset="-122"/>
                <a:cs typeface="Arial" panose="020B0604020202020204" pitchFamily="34" charset="0"/>
                <a:sym typeface="+mn-ea"/>
              </a:rPr>
              <a:t>      </a:t>
            </a:r>
            <a:r>
              <a:rPr lang="zh-CN" altLang="en-US" b="1">
                <a:gradFill>
                  <a:gsLst>
                    <a:gs pos="0">
                      <a:srgbClr val="012D86"/>
                    </a:gs>
                    <a:gs pos="100000">
                      <a:srgbClr val="0E2557"/>
                    </a:gs>
                  </a:gsLst>
                  <a:lin scaled="0"/>
                </a:gradFill>
                <a:latin typeface="Arial" panose="020B0604020202020204" pitchFamily="34" charset="0"/>
                <a:ea typeface="华文楷体" panose="02010600040101010101" pitchFamily="2" charset="-122"/>
                <a:cs typeface="Arial" panose="020B0604020202020204" pitchFamily="34" charset="0"/>
                <a:sym typeface="+mn-ea"/>
              </a:rPr>
              <a:t>加权输入为：</a:t>
            </a: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r>
              <a:rPr lang="zh-CN" altLang="en-US" b="1">
                <a:latin typeface="Arial" panose="020B0604020202020204" pitchFamily="34" charset="0"/>
                <a:ea typeface="华文楷体" panose="02010600040101010101" pitchFamily="2" charset="-122"/>
                <a:cs typeface="Arial" panose="020B0604020202020204" pitchFamily="34" charset="0"/>
                <a:sym typeface="+mn-ea"/>
              </a:rPr>
              <a:t>     </a:t>
            </a:r>
            <a:r>
              <a:rPr lang="zh-CN" altLang="en-US"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 </a:t>
            </a:r>
            <a:r>
              <a:rPr lang="zh-CN" altLang="en-US"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备注：若将加权输入整理为</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z=w</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1</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x</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1</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+w</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2</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x</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2</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+w</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3</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x</a:t>
            </a:r>
            <a:r>
              <a:rPr lang="en-US" altLang="zh-CN" sz="14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3</a:t>
            </a:r>
            <a:r>
              <a:rPr lang="en-US" altLang="zh-CN"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+b×1,</a:t>
            </a:r>
            <a:r>
              <a:rPr lang="zh-CN" altLang="en-US" sz="2000" b="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则可将加权输入</a:t>
            </a:r>
            <a:r>
              <a:rPr lang="en-US" altLang="zh-CN" sz="2000" b="1" err="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z</a:t>
            </a:r>
            <a:r>
              <a:rPr sz="2000" b="1" err="1">
                <a:solidFill>
                  <a:srgbClr val="FF0000"/>
                </a:solidFill>
                <a:latin typeface="Arial" panose="020B0604020202020204" pitchFamily="34" charset="0"/>
                <a:ea typeface="华文楷体" panose="02010600040101010101" pitchFamily="2" charset="-122"/>
                <a:cs typeface="Arial" panose="020B0604020202020204" pitchFamily="34" charset="0"/>
                <a:sym typeface="+mn-ea"/>
              </a:rPr>
              <a:t>可以看作下面两个向量的内积</a:t>
            </a:r>
            <a:endParaRPr sz="2000"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en-US" altLang="zh-CN" b="1">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800" b="1">
              <a:solidFill>
                <a:srgbClr val="000099"/>
              </a:solidFill>
              <a:latin typeface="Arial" panose="020B0604020202020204" pitchFamily="34" charset="0"/>
              <a:ea typeface="华文楷体" panose="02010600040101010101" pitchFamily="2" charset="-122"/>
              <a:cs typeface="Arial" panose="020B0604020202020204" pitchFamily="34" charset="0"/>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626360" y="1504315"/>
            <a:ext cx="7077710" cy="311785"/>
          </a:xfrm>
          <a:prstGeom prst="rect">
            <a:avLst/>
          </a:prstGeom>
        </p:spPr>
      </p:pic>
      <p:pic>
        <p:nvPicPr>
          <p:cNvPr id="9" name="图片 8"/>
          <p:cNvPicPr>
            <a:picLocks noChangeAspect="1"/>
          </p:cNvPicPr>
          <p:nvPr/>
        </p:nvPicPr>
        <p:blipFill>
          <a:blip r:embed="rId2"/>
          <a:stretch>
            <a:fillRect/>
          </a:stretch>
        </p:blipFill>
        <p:spPr>
          <a:xfrm>
            <a:off x="2660650" y="3054350"/>
            <a:ext cx="7165975" cy="316230"/>
          </a:xfrm>
          <a:prstGeom prst="rect">
            <a:avLst/>
          </a:prstGeom>
        </p:spPr>
      </p:pic>
      <p:pic>
        <p:nvPicPr>
          <p:cNvPr id="10" name="图片 9"/>
          <p:cNvPicPr>
            <a:picLocks noChangeAspect="1"/>
          </p:cNvPicPr>
          <p:nvPr/>
        </p:nvPicPr>
        <p:blipFill>
          <a:blip r:embed="rId3"/>
          <a:stretch>
            <a:fillRect/>
          </a:stretch>
        </p:blipFill>
        <p:spPr>
          <a:xfrm>
            <a:off x="2616200" y="4003675"/>
            <a:ext cx="7097395" cy="332740"/>
          </a:xfrm>
          <a:prstGeom prst="rect">
            <a:avLst/>
          </a:prstGeom>
        </p:spPr>
      </p:pic>
      <p:pic>
        <p:nvPicPr>
          <p:cNvPr id="11" name="图片 10"/>
          <p:cNvPicPr>
            <a:picLocks noChangeAspect="1"/>
          </p:cNvPicPr>
          <p:nvPr/>
        </p:nvPicPr>
        <p:blipFill>
          <a:blip r:embed="rId4"/>
          <a:stretch>
            <a:fillRect/>
          </a:stretch>
        </p:blipFill>
        <p:spPr>
          <a:xfrm>
            <a:off x="6209347" y="5612971"/>
            <a:ext cx="3254495" cy="28857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smtClean="0">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简化生物上的神经元为的神经单元</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2.</a:t>
            </a:r>
            <a:r>
              <a:rPr lang="zh-CN" altLang="en-US" sz="2400" b="1">
                <a:solidFill>
                  <a:srgbClr val="FF0000"/>
                </a:solidFill>
                <a:latin typeface="华文楷体" panose="02010600040101010101" pitchFamily="2" charset="-122"/>
                <a:ea typeface="华文楷体" panose="02010600040101010101" pitchFamily="2" charset="-122"/>
                <a:sym typeface="+mn-ea"/>
              </a:rPr>
              <a:t>激活函数</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3.</a:t>
            </a:r>
            <a:r>
              <a:rPr lang="zh-CN" altLang="en-US" sz="2400" b="1">
                <a:solidFill>
                  <a:srgbClr val="FF0000"/>
                </a:solidFill>
                <a:latin typeface="华文楷体" panose="02010600040101010101" pitchFamily="2" charset="-122"/>
                <a:ea typeface="华文楷体" panose="02010600040101010101" pitchFamily="2" charset="-122"/>
                <a:sym typeface="+mn-ea"/>
              </a:rPr>
              <a:t>神经元与神经单元的区别</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4.Sigimod</a:t>
            </a:r>
            <a:r>
              <a:rPr lang="zh-CN" altLang="en-US" sz="2400" b="1">
                <a:solidFill>
                  <a:srgbClr val="FF0000"/>
                </a:solidFill>
                <a:latin typeface="华文楷体" panose="02010600040101010101" pitchFamily="2" charset="-122"/>
                <a:ea typeface="华文楷体" panose="02010600040101010101" pitchFamily="2" charset="-122"/>
                <a:sym typeface="+mn-ea"/>
              </a:rPr>
              <a:t>函数定义、图形</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5.</a:t>
            </a:r>
            <a:r>
              <a:rPr lang="zh-CN" altLang="en-US" sz="2400" b="1">
                <a:solidFill>
                  <a:srgbClr val="FF0000"/>
                </a:solidFill>
                <a:latin typeface="华文楷体" panose="02010600040101010101" pitchFamily="2" charset="-122"/>
                <a:ea typeface="华文楷体" panose="02010600040101010101" pitchFamily="2" charset="-122"/>
                <a:sym typeface="+mn-ea"/>
              </a:rPr>
              <a:t>偏置</a:t>
            </a:r>
            <a:r>
              <a:rPr lang="en-US" altLang="zh-CN" sz="2400" b="1">
                <a:solidFill>
                  <a:srgbClr val="FF0000"/>
                </a:solidFill>
                <a:latin typeface="华文楷体" panose="02010600040101010101" pitchFamily="2" charset="-122"/>
                <a:ea typeface="华文楷体" panose="02010600040101010101" pitchFamily="2" charset="-122"/>
                <a:sym typeface="+mn-ea"/>
              </a:rPr>
              <a:t>b</a:t>
            </a:r>
            <a:r>
              <a:rPr lang="zh-CN" altLang="en-US" sz="2400" b="1">
                <a:solidFill>
                  <a:srgbClr val="FF0000"/>
                </a:solidFill>
                <a:latin typeface="华文楷体" panose="02010600040101010101" pitchFamily="2" charset="-122"/>
                <a:ea typeface="华文楷体" panose="02010600040101010101" pitchFamily="2" charset="-122"/>
                <a:sym typeface="+mn-ea"/>
              </a:rPr>
              <a:t>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1" end="1"/>
                                            </p:txEl>
                                          </p:spTgt>
                                        </p:tgtEl>
                                        <p:attrNameLst>
                                          <p:attrName>style.visibility</p:attrName>
                                        </p:attrNameLst>
                                      </p:cBhvr>
                                      <p:to>
                                        <p:strVal val="visible"/>
                                      </p:to>
                                    </p:set>
                                    <p:animEffect transition="in" filter="wipe(up)">
                                      <p:cBhvr>
                                        <p:cTn id="12" dur="500"/>
                                        <p:tgtEl>
                                          <p:spTgt spid="6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2" end="2"/>
                                            </p:txEl>
                                          </p:spTgt>
                                        </p:tgtEl>
                                        <p:attrNameLst>
                                          <p:attrName>style.visibility</p:attrName>
                                        </p:attrNameLst>
                                      </p:cBhvr>
                                      <p:to>
                                        <p:strVal val="visible"/>
                                      </p:to>
                                    </p:set>
                                    <p:animEffect transition="in" filter="wipe(up)">
                                      <p:cBhvr>
                                        <p:cTn id="17" dur="500"/>
                                        <p:tgtEl>
                                          <p:spTgt spid="61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3" end="3"/>
                                            </p:txEl>
                                          </p:spTgt>
                                        </p:tgtEl>
                                        <p:attrNameLst>
                                          <p:attrName>style.visibility</p:attrName>
                                        </p:attrNameLst>
                                      </p:cBhvr>
                                      <p:to>
                                        <p:strVal val="visible"/>
                                      </p:to>
                                    </p:set>
                                    <p:animEffect transition="in" filter="wipe(up)">
                                      <p:cBhvr>
                                        <p:cTn id="22" dur="500"/>
                                        <p:tgtEl>
                                          <p:spTgt spid="61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9">
                                            <p:txEl>
                                              <p:pRg st="4" end="4"/>
                                            </p:txEl>
                                          </p:spTgt>
                                        </p:tgtEl>
                                        <p:attrNameLst>
                                          <p:attrName>style.visibility</p:attrName>
                                        </p:attrNameLst>
                                      </p:cBhvr>
                                      <p:to>
                                        <p:strVal val="visible"/>
                                      </p:to>
                                    </p:set>
                                    <p:animEffect transition="in" filter="wipe(up)">
                                      <p:cBhvr>
                                        <p:cTn id="27" dur="500"/>
                                        <p:tgtEl>
                                          <p:spTgt spid="61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9">
                                            <p:txEl>
                                              <p:pRg st="5" end="5"/>
                                            </p:txEl>
                                          </p:spTgt>
                                        </p:tgtEl>
                                        <p:attrNameLst>
                                          <p:attrName>style.visibility</p:attrName>
                                        </p:attrNameLst>
                                      </p:cBhvr>
                                      <p:to>
                                        <p:strVal val="visible"/>
                                      </p:to>
                                    </p:set>
                                    <p:animEffect transition="in" filter="wipe(up)">
                                      <p:cBhvr>
                                        <p:cTn id="32" dur="500"/>
                                        <p:tgtEl>
                                          <p:spTgt spid="61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412051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-4 什么是神经网络</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077720" y="1251585"/>
            <a:ext cx="8037195" cy="426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1.</a:t>
            </a:r>
            <a:r>
              <a:rPr lang="zh-CN" altLang="en-US" sz="2400" b="1">
                <a:solidFill>
                  <a:srgbClr val="000099"/>
                </a:solidFill>
                <a:latin typeface="华文楷体" panose="02010600040101010101" pitchFamily="2" charset="-122"/>
                <a:ea typeface="华文楷体" panose="02010600040101010101" pitchFamily="2" charset="-122"/>
                <a:sym typeface="+mn-ea"/>
              </a:rPr>
              <a:t>神经网络</a:t>
            </a: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回顾神经单元：</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将上图所示的神经单元连接为网络状，就形成了神经网络</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273935" y="2261235"/>
            <a:ext cx="7840980" cy="1870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149">
                                            <p:txEl>
                                              <p:pRg st="1" end="1"/>
                                            </p:txEl>
                                          </p:spTgt>
                                        </p:tgtEl>
                                        <p:attrNameLst>
                                          <p:attrName>style.visibility</p:attrName>
                                        </p:attrNameLst>
                                      </p:cBhvr>
                                      <p:to>
                                        <p:strVal val="visible"/>
                                      </p:to>
                                    </p:set>
                                    <p:animEffect transition="in" filter="wipe(up)">
                                      <p:cBhvr>
                                        <p:cTn id="18" dur="500"/>
                                        <p:tgtEl>
                                          <p:spTgt spid="614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149">
                                            <p:txEl>
                                              <p:pRg st="9" end="9"/>
                                            </p:txEl>
                                          </p:spTgt>
                                        </p:tgtEl>
                                        <p:attrNameLst>
                                          <p:attrName>style.visibility</p:attrName>
                                        </p:attrNameLst>
                                      </p:cBhvr>
                                      <p:to>
                                        <p:strVal val="visible"/>
                                      </p:to>
                                    </p:set>
                                    <p:animEffect transition="in" filter="wipe(up)">
                                      <p:cBhvr>
                                        <p:cTn id="28" dur="500"/>
                                        <p:tgtEl>
                                          <p:spTgt spid="614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085" y="695960"/>
            <a:ext cx="8037195" cy="1072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2.</a:t>
            </a:r>
            <a:r>
              <a:rPr lang="zh-CN" altLang="en-US" sz="2400" b="1">
                <a:solidFill>
                  <a:srgbClr val="000099"/>
                </a:solidFill>
                <a:latin typeface="华文楷体" panose="02010600040101010101" pitchFamily="2" charset="-122"/>
                <a:ea typeface="华文楷体" panose="02010600040101010101" pitchFamily="2" charset="-122"/>
                <a:sym typeface="+mn-ea"/>
              </a:rPr>
              <a:t>神经网络各层的职责</a:t>
            </a: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输入层：</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读取给予神经网络的信息（将得到的数据原样输出）</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隐藏层：</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实际处理信息的部分</a:t>
            </a:r>
            <a:endParaRPr lang="zh-CN" altLang="en-US" sz="20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输出层：</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执行信息处理并显示神经网络计算的结果</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423160" y="1231900"/>
            <a:ext cx="5843905" cy="2854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8" end="8"/>
                                            </p:txEl>
                                          </p:spTgt>
                                        </p:tgtEl>
                                        <p:attrNameLst>
                                          <p:attrName>style.visibility</p:attrName>
                                        </p:attrNameLst>
                                      </p:cBhvr>
                                      <p:to>
                                        <p:strVal val="visible"/>
                                      </p:to>
                                    </p:set>
                                    <p:animEffect transition="in" filter="wipe(up)">
                                      <p:cBhvr>
                                        <p:cTn id="17" dur="500"/>
                                        <p:tgtEl>
                                          <p:spTgt spid="6149">
                                            <p:txEl>
                                              <p:pRg st="8" end="8"/>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6149">
                                            <p:txEl>
                                              <p:pRg st="9" end="9"/>
                                            </p:txEl>
                                          </p:spTgt>
                                        </p:tgtEl>
                                        <p:attrNameLst>
                                          <p:attrName>style.visibility</p:attrName>
                                        </p:attrNameLst>
                                      </p:cBhvr>
                                      <p:to>
                                        <p:strVal val="visible"/>
                                      </p:to>
                                    </p:set>
                                    <p:animEffect transition="in" filter="wipe(up)">
                                      <p:cBhvr>
                                        <p:cTn id="20" dur="500"/>
                                        <p:tgtEl>
                                          <p:spTgt spid="6149">
                                            <p:txEl>
                                              <p:pRg st="9" end="9"/>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6149">
                                            <p:txEl>
                                              <p:pRg st="10" end="10"/>
                                            </p:txEl>
                                          </p:spTgt>
                                        </p:tgtEl>
                                        <p:attrNameLst>
                                          <p:attrName>style.visibility</p:attrName>
                                        </p:attrNameLst>
                                      </p:cBhvr>
                                      <p:to>
                                        <p:strVal val="visible"/>
                                      </p:to>
                                    </p:set>
                                    <p:animEffect transition="in" filter="wipe(up)">
                                      <p:cBhvr>
                                        <p:cTn id="23" dur="500"/>
                                        <p:tgtEl>
                                          <p:spTgt spid="614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085" y="377190"/>
            <a:ext cx="8037195" cy="1227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3.</a:t>
            </a:r>
            <a:r>
              <a:rPr lang="zh-CN" altLang="en-US" sz="2400" b="1">
                <a:solidFill>
                  <a:srgbClr val="000099"/>
                </a:solidFill>
                <a:latin typeface="华文楷体" panose="02010600040101010101" pitchFamily="2" charset="-122"/>
                <a:ea typeface="华文楷体" panose="02010600040101010101" pitchFamily="2" charset="-122"/>
                <a:sym typeface="+mn-ea"/>
              </a:rPr>
              <a:t>深度学习</a:t>
            </a: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sym typeface="+mn-ea"/>
              </a:rPr>
              <a:t> </a:t>
            </a:r>
            <a:r>
              <a:rPr lang="zh-CN" altLang="en-US" sz="2000" b="1">
                <a:solidFill>
                  <a:srgbClr val="FF0000"/>
                </a:solidFill>
                <a:latin typeface="华文楷体" panose="02010600040101010101" pitchFamily="2" charset="-122"/>
                <a:ea typeface="华文楷体" panose="02010600040101010101" pitchFamily="2" charset="-122"/>
                <a:sym typeface="+mn-ea"/>
              </a:rPr>
              <a:t>深度学习，顾名思义，是叠加了很多层的神经网络</a:t>
            </a:r>
            <a:endParaRPr lang="zh-CN" altLang="en-US" sz="20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005DFF"/>
                </a:solidFill>
                <a:latin typeface="华文楷体" panose="02010600040101010101" pitchFamily="2" charset="-122"/>
                <a:ea typeface="华文楷体" panose="02010600040101010101" pitchFamily="2" charset="-122"/>
                <a:sym typeface="+mn-ea"/>
              </a:rPr>
              <a:t>【例】 建立一个神经网络，用来识别通过 4×3 像素的图像读取的手 写数字 0 和 1。学习数据是 64 张图像，其中像素是单色二值。</a:t>
            </a:r>
            <a:endParaRPr lang="zh-CN" altLang="en-US" sz="2000" b="1">
              <a:solidFill>
                <a:srgbClr val="005DFF"/>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解：</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输入层：12 个神经单元</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（读取 4×3 = 12 个像素信息）</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隐藏层：</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3</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个神经单元</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（提取输入图像的特征）</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输出层：</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2</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个神经单元</a:t>
            </a:r>
            <a:endParaRPr lang="zh-CN" altLang="en-US" sz="28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（识别两种手写数字 0 和 1）</a:t>
            </a:r>
            <a:endParaRPr lang="zh-CN" altLang="en-US"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6764020" y="2838450"/>
            <a:ext cx="4853940" cy="3779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3" end="3"/>
                                            </p:txEl>
                                          </p:spTgt>
                                        </p:tgtEl>
                                        <p:attrNameLst>
                                          <p:attrName>style.visibility</p:attrName>
                                        </p:attrNameLst>
                                      </p:cBhvr>
                                      <p:to>
                                        <p:strVal val="visible"/>
                                      </p:to>
                                    </p:set>
                                    <p:animEffect transition="in" filter="wipe(up)">
                                      <p:cBhvr>
                                        <p:cTn id="7" dur="500"/>
                                        <p:tgtEl>
                                          <p:spTgt spid="6149">
                                            <p:txEl>
                                              <p:pRg st="3" end="3"/>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6149">
                                            <p:txEl>
                                              <p:pRg st="4" end="4"/>
                                            </p:txEl>
                                          </p:spTgt>
                                        </p:tgtEl>
                                        <p:attrNameLst>
                                          <p:attrName>style.visibility</p:attrName>
                                        </p:attrNameLst>
                                      </p:cBhvr>
                                      <p:to>
                                        <p:strVal val="visible"/>
                                      </p:to>
                                    </p:set>
                                    <p:animEffect transition="in" filter="wipe(up)">
                                      <p:cBhvr>
                                        <p:cTn id="10" dur="500"/>
                                        <p:tgtEl>
                                          <p:spTgt spid="6149">
                                            <p:txEl>
                                              <p:pRg st="4" end="4"/>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6149">
                                            <p:txEl>
                                              <p:pRg st="5" end="5"/>
                                            </p:txEl>
                                          </p:spTgt>
                                        </p:tgtEl>
                                        <p:attrNameLst>
                                          <p:attrName>style.visibility</p:attrName>
                                        </p:attrNameLst>
                                      </p:cBhvr>
                                      <p:to>
                                        <p:strVal val="visible"/>
                                      </p:to>
                                    </p:set>
                                    <p:animEffect transition="in" filter="wipe(up)">
                                      <p:cBhvr>
                                        <p:cTn id="13" dur="500"/>
                                        <p:tgtEl>
                                          <p:spTgt spid="6149">
                                            <p:txEl>
                                              <p:pRg st="5" end="5"/>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6149">
                                            <p:txEl>
                                              <p:pRg st="7" end="7"/>
                                            </p:txEl>
                                          </p:spTgt>
                                        </p:tgtEl>
                                        <p:attrNameLst>
                                          <p:attrName>style.visibility</p:attrName>
                                        </p:attrNameLst>
                                      </p:cBhvr>
                                      <p:to>
                                        <p:strVal val="visible"/>
                                      </p:to>
                                    </p:set>
                                    <p:animEffect transition="in" filter="wipe(up)">
                                      <p:cBhvr>
                                        <p:cTn id="16" dur="500"/>
                                        <p:tgtEl>
                                          <p:spTgt spid="6149">
                                            <p:txEl>
                                              <p:pRg st="7" end="7"/>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6149">
                                            <p:txEl>
                                              <p:pRg st="8" end="8"/>
                                            </p:txEl>
                                          </p:spTgt>
                                        </p:tgtEl>
                                        <p:attrNameLst>
                                          <p:attrName>style.visibility</p:attrName>
                                        </p:attrNameLst>
                                      </p:cBhvr>
                                      <p:to>
                                        <p:strVal val="visible"/>
                                      </p:to>
                                    </p:set>
                                    <p:animEffect transition="in" filter="wipe(up)">
                                      <p:cBhvr>
                                        <p:cTn id="19" dur="500"/>
                                        <p:tgtEl>
                                          <p:spTgt spid="6149">
                                            <p:txEl>
                                              <p:pRg st="8" end="8"/>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6149">
                                            <p:txEl>
                                              <p:pRg st="10" end="10"/>
                                            </p:txEl>
                                          </p:spTgt>
                                        </p:tgtEl>
                                        <p:attrNameLst>
                                          <p:attrName>style.visibility</p:attrName>
                                        </p:attrNameLst>
                                      </p:cBhvr>
                                      <p:to>
                                        <p:strVal val="visible"/>
                                      </p:to>
                                    </p:set>
                                    <p:animEffect transition="in" filter="wipe(up)">
                                      <p:cBhvr>
                                        <p:cTn id="22" dur="500"/>
                                        <p:tgtEl>
                                          <p:spTgt spid="6149">
                                            <p:txEl>
                                              <p:pRg st="10" end="10"/>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6149">
                                            <p:txEl>
                                              <p:pRg st="11" end="11"/>
                                            </p:txEl>
                                          </p:spTgt>
                                        </p:tgtEl>
                                        <p:attrNameLst>
                                          <p:attrName>style.visibility</p:attrName>
                                        </p:attrNameLst>
                                      </p:cBhvr>
                                      <p:to>
                                        <p:strVal val="visible"/>
                                      </p:to>
                                    </p:set>
                                    <p:animEffect transition="in" filter="wipe(up)">
                                      <p:cBhvr>
                                        <p:cTn id="25" dur="500"/>
                                        <p:tgtEl>
                                          <p:spTgt spid="6149">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385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神经网络输入层、隐藏层、输出层职责</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2.</a:t>
            </a:r>
            <a:r>
              <a:rPr lang="zh-CN" altLang="en-US" sz="2400" b="1">
                <a:solidFill>
                  <a:srgbClr val="FF0000"/>
                </a:solidFill>
                <a:latin typeface="华文楷体" panose="02010600040101010101" pitchFamily="2" charset="-122"/>
                <a:ea typeface="华文楷体" panose="02010600040101010101" pitchFamily="2" charset="-122"/>
                <a:sym typeface="+mn-ea"/>
              </a:rPr>
              <a:t>深度学习是叠加了多层的神经网络</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4" end="4"/>
                                            </p:txEl>
                                          </p:spTgt>
                                        </p:tgtEl>
                                        <p:attrNameLst>
                                          <p:attrName>style.visibility</p:attrName>
                                        </p:attrNameLst>
                                      </p:cBhvr>
                                      <p:to>
                                        <p:strVal val="visible"/>
                                      </p:to>
                                    </p:set>
                                    <p:animEffect transition="in" filter="wipe(up)">
                                      <p:cBhvr>
                                        <p:cTn id="22" dur="500"/>
                                        <p:tgtEl>
                                          <p:spTgt spid="61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412051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-5 神经网络的结构</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077720" y="1251585"/>
            <a:ext cx="8037195" cy="389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sz="2000" b="1">
                <a:solidFill>
                  <a:srgbClr val="005DFF"/>
                </a:solidFill>
                <a:latin typeface="华文楷体" panose="02010600040101010101" pitchFamily="2" charset="-122"/>
                <a:ea typeface="华文楷体" panose="02010600040101010101" pitchFamily="2" charset="-122"/>
                <a:sym typeface="+mn-ea"/>
              </a:rPr>
              <a:t>【例】</a:t>
            </a:r>
            <a:r>
              <a:rPr sz="2000" b="1">
                <a:solidFill>
                  <a:srgbClr val="005DFF"/>
                </a:solidFill>
                <a:latin typeface="华文楷体" panose="02010600040101010101" pitchFamily="2" charset="-122"/>
                <a:ea typeface="华文楷体" panose="02010600040101010101" pitchFamily="2" charset="-122"/>
                <a:sym typeface="+mn-ea"/>
              </a:rPr>
              <a:t> 建立一个神经网络，用来识别通过 4×3 像素的图像读取的手写数字 0 和 1。学习数据是 64 张图像，其中像素是单色二值。</a:t>
            </a:r>
            <a:endParaRPr lang="zh-CN" altLang="en-US" sz="2000" b="1">
              <a:solidFill>
                <a:srgbClr val="005DFF"/>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注：从神经网络的结构、工作流程、实质来讲述该例题。</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sz="2000"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267585" y="2301875"/>
            <a:ext cx="6402070" cy="1792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149">
                                            <p:txEl>
                                              <p:pRg st="8" end="8"/>
                                            </p:txEl>
                                          </p:spTgt>
                                        </p:tgtEl>
                                        <p:attrNameLst>
                                          <p:attrName>style.visibility</p:attrName>
                                        </p:attrNameLst>
                                      </p:cBhvr>
                                      <p:to>
                                        <p:strVal val="visible"/>
                                      </p:to>
                                    </p:set>
                                    <p:animEffect transition="in" filter="wipe(up)">
                                      <p:cBhvr>
                                        <p:cTn id="18" dur="500"/>
                                        <p:tgtEl>
                                          <p:spTgt spid="61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1251585"/>
            <a:ext cx="8037195" cy="4890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a:t>
            </a:r>
            <a:r>
              <a:rPr lang="en-US" altLang="zh-CN" sz="2000" b="1">
                <a:solidFill>
                  <a:srgbClr val="FF0000"/>
                </a:solidFill>
                <a:latin typeface="华文楷体" panose="02010600040101010101" pitchFamily="2" charset="-122"/>
                <a:ea typeface="华文楷体" panose="02010600040101010101" pitchFamily="2" charset="-122"/>
                <a:sym typeface="+mn-ea"/>
              </a:rPr>
              <a:t>1</a:t>
            </a:r>
            <a:r>
              <a:rPr lang="zh-CN" altLang="en-US" sz="2000" b="1">
                <a:solidFill>
                  <a:srgbClr val="FF0000"/>
                </a:solidFill>
                <a:latin typeface="华文楷体" panose="02010600040101010101" pitchFamily="2" charset="-122"/>
                <a:ea typeface="华文楷体" panose="02010600040101010101" pitchFamily="2" charset="-122"/>
                <a:sym typeface="+mn-ea"/>
              </a:rPr>
              <a:t>）神经网络的结构</a:t>
            </a:r>
            <a:endParaRPr lang="zh-CN" altLang="en-US" sz="20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  </a:t>
            </a:r>
            <a:r>
              <a:rPr lang="zh-CN" altLang="en-US" sz="2000" b="1">
                <a:solidFill>
                  <a:schemeClr val="tx1"/>
                </a:solidFill>
                <a:latin typeface="华文楷体" panose="02010600040101010101" pitchFamily="2" charset="-122"/>
                <a:ea typeface="华文楷体" panose="02010600040101010101" pitchFamily="2" charset="-122"/>
                <a:sym typeface="+mn-ea"/>
              </a:rPr>
              <a:t>如下所示恶魔组织表示建立的神经网络的结构：</a:t>
            </a:r>
            <a:endParaRPr lang="zh-CN" altLang="en-US"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   注：OFF</a:t>
            </a:r>
            <a:r>
              <a:rPr lang="en-US" altLang="zh-CN" sz="2000" b="1">
                <a:solidFill>
                  <a:srgbClr val="FF0000"/>
                </a:solidFill>
                <a:latin typeface="华文楷体" panose="02010600040101010101" pitchFamily="2" charset="-122"/>
                <a:ea typeface="华文楷体" panose="02010600040101010101" pitchFamily="2" charset="-122"/>
              </a:rPr>
              <a:t>=0</a:t>
            </a:r>
            <a:r>
              <a:rPr lang="zh-CN" altLang="en-US" sz="2000" b="1">
                <a:solidFill>
                  <a:srgbClr val="FF0000"/>
                </a:solidFill>
                <a:latin typeface="华文楷体" panose="02010600040101010101" pitchFamily="2" charset="-122"/>
                <a:ea typeface="华文楷体" panose="02010600040101010101" pitchFamily="2" charset="-122"/>
              </a:rPr>
              <a:t>休眠，</a:t>
            </a:r>
            <a:r>
              <a:rPr lang="en-US" altLang="zh-CN" sz="2000" b="1">
                <a:solidFill>
                  <a:srgbClr val="FF0000"/>
                </a:solidFill>
                <a:latin typeface="华文楷体" panose="02010600040101010101" pitchFamily="2" charset="-122"/>
                <a:ea typeface="华文楷体" panose="02010600040101010101" pitchFamily="2" charset="-122"/>
              </a:rPr>
              <a:t>ON=1</a:t>
            </a:r>
            <a:r>
              <a:rPr lang="zh-CN" altLang="en-US" sz="2000" b="1">
                <a:solidFill>
                  <a:srgbClr val="FF0000"/>
                </a:solidFill>
                <a:latin typeface="华文楷体" panose="02010600040101010101" pitchFamily="2" charset="-122"/>
                <a:ea typeface="华文楷体" panose="02010600040101010101" pitchFamily="2" charset="-122"/>
              </a:rPr>
              <a:t>兴奋</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sz="2000"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492375" y="2051685"/>
            <a:ext cx="6428740" cy="313182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1251585"/>
            <a:ext cx="8037195" cy="3818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输入层：</a:t>
            </a:r>
            <a:r>
              <a:rPr lang="en-US" altLang="zh-CN" sz="2000" b="1">
                <a:solidFill>
                  <a:srgbClr val="FF0000"/>
                </a:solidFill>
                <a:latin typeface="华文楷体" panose="02010600040101010101" pitchFamily="2" charset="-122"/>
                <a:ea typeface="华文楷体" panose="02010600040101010101" pitchFamily="2" charset="-122"/>
              </a:rPr>
              <a:t>1-12</a:t>
            </a:r>
            <a:endParaRPr lang="en-US" altLang="zh-CN"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隐藏层：</a:t>
            </a:r>
            <a:r>
              <a:rPr lang="en-US" altLang="zh-CN" sz="2000" b="1">
                <a:solidFill>
                  <a:srgbClr val="FF0000"/>
                </a:solidFill>
                <a:latin typeface="华文楷体" panose="02010600040101010101" pitchFamily="2" charset="-122"/>
                <a:ea typeface="华文楷体" panose="02010600040101010101" pitchFamily="2" charset="-122"/>
              </a:rPr>
              <a:t>A</a:t>
            </a:r>
            <a:r>
              <a:rPr lang="zh-CN" altLang="en-US" sz="2000" b="1">
                <a:solidFill>
                  <a:srgbClr val="FF0000"/>
                </a:solidFill>
                <a:latin typeface="华文楷体" panose="02010600040101010101" pitchFamily="2" charset="-122"/>
                <a:ea typeface="华文楷体" panose="02010600040101010101" pitchFamily="2" charset="-122"/>
              </a:rPr>
              <a:t>、</a:t>
            </a:r>
            <a:r>
              <a:rPr lang="en-US" altLang="zh-CN" sz="2000" b="1">
                <a:solidFill>
                  <a:srgbClr val="FF0000"/>
                </a:solidFill>
                <a:latin typeface="华文楷体" panose="02010600040101010101" pitchFamily="2" charset="-122"/>
                <a:ea typeface="华文楷体" panose="02010600040101010101" pitchFamily="2" charset="-122"/>
              </a:rPr>
              <a:t>B</a:t>
            </a:r>
            <a:r>
              <a:rPr lang="zh-CN" altLang="en-US" sz="2000" b="1">
                <a:solidFill>
                  <a:srgbClr val="FF0000"/>
                </a:solidFill>
                <a:latin typeface="华文楷体" panose="02010600040101010101" pitchFamily="2" charset="-122"/>
                <a:ea typeface="华文楷体" panose="02010600040101010101" pitchFamily="2" charset="-122"/>
              </a:rPr>
              <a:t>、</a:t>
            </a:r>
            <a:r>
              <a:rPr lang="en-US" altLang="zh-CN" sz="2000" b="1">
                <a:solidFill>
                  <a:srgbClr val="FF0000"/>
                </a:solidFill>
                <a:latin typeface="华文楷体" panose="02010600040101010101" pitchFamily="2" charset="-122"/>
                <a:ea typeface="华文楷体" panose="02010600040101010101" pitchFamily="2" charset="-122"/>
              </a:rPr>
              <a:t>C</a:t>
            </a:r>
            <a:endParaRPr lang="en-US" altLang="zh-CN"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077720" y="1671955"/>
            <a:ext cx="5556250" cy="1952625"/>
          </a:xfrm>
          <a:prstGeom prst="rect">
            <a:avLst/>
          </a:prstGeom>
        </p:spPr>
      </p:pic>
      <p:pic>
        <p:nvPicPr>
          <p:cNvPr id="4" name="图片 3"/>
          <p:cNvPicPr>
            <a:picLocks noChangeAspect="1"/>
          </p:cNvPicPr>
          <p:nvPr/>
        </p:nvPicPr>
        <p:blipFill>
          <a:blip r:embed="rId2"/>
          <a:stretch>
            <a:fillRect/>
          </a:stretch>
        </p:blipFill>
        <p:spPr>
          <a:xfrm>
            <a:off x="2077720" y="4004945"/>
            <a:ext cx="6063615" cy="197548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1251585"/>
            <a:ext cx="8037195" cy="31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输出层：</a:t>
            </a:r>
            <a:r>
              <a:rPr lang="en-US" altLang="zh-CN" sz="2000" b="1">
                <a:solidFill>
                  <a:srgbClr val="FF0000"/>
                </a:solidFill>
                <a:latin typeface="华文楷体" panose="02010600040101010101" pitchFamily="2" charset="-122"/>
                <a:ea typeface="华文楷体" panose="02010600040101010101" pitchFamily="2" charset="-122"/>
              </a:rPr>
              <a:t>0</a:t>
            </a:r>
            <a:r>
              <a:rPr lang="zh-CN" altLang="en-US" sz="2000" b="1">
                <a:solidFill>
                  <a:srgbClr val="FF0000"/>
                </a:solidFill>
                <a:latin typeface="华文楷体" panose="02010600040101010101" pitchFamily="2" charset="-122"/>
                <a:ea typeface="华文楷体" panose="02010600040101010101" pitchFamily="2" charset="-122"/>
              </a:rPr>
              <a:t>、</a:t>
            </a:r>
            <a:r>
              <a:rPr lang="en-US" altLang="zh-CN" sz="2000" b="1">
                <a:solidFill>
                  <a:srgbClr val="FF0000"/>
                </a:solidFill>
                <a:latin typeface="华文楷体" panose="02010600040101010101" pitchFamily="2" charset="-122"/>
                <a:ea typeface="华文楷体" panose="02010600040101010101" pitchFamily="2" charset="-122"/>
              </a:rPr>
              <a:t>1</a:t>
            </a:r>
            <a:endParaRPr lang="en-US" altLang="zh-CN"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en-US" altLang="zh-CN"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169160" y="1856105"/>
            <a:ext cx="6824345" cy="22618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648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(iv) 在 (ii) 和 (iii) 中，从多个神经元传递过来的信号之和中，每个信号对应的权重不一样。</a:t>
            </a:r>
            <a:endPar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2.</a:t>
            </a:r>
            <a:r>
              <a:rPr lang="zh-CN" altLang="en-US" sz="2400" b="1">
                <a:solidFill>
                  <a:srgbClr val="000099"/>
                </a:solidFill>
                <a:latin typeface="华文楷体" panose="02010600040101010101" pitchFamily="2" charset="-122"/>
                <a:ea typeface="华文楷体" panose="02010600040101010101" pitchFamily="2" charset="-122"/>
                <a:sym typeface="+mn-ea"/>
              </a:rPr>
              <a:t>神经网络：</a:t>
            </a: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 </a:t>
            </a:r>
            <a:r>
              <a:rPr lang="zh-CN" altLang="en-US" sz="2400" b="1">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sym typeface="+mn-ea"/>
              </a:rPr>
              <a:t> </a:t>
            </a:r>
            <a:r>
              <a:rPr lang="zh-CN" altLang="en-US" sz="2000">
                <a:gradFill>
                  <a:gsLst>
                    <a:gs pos="0">
                      <a:srgbClr val="012D86"/>
                    </a:gs>
                    <a:gs pos="100000">
                      <a:srgbClr val="0E2557"/>
                    </a:gs>
                  </a:gsLst>
                  <a:lin scaled="0"/>
                </a:gradFill>
                <a:effectLst/>
                <a:latin typeface="华文楷体" panose="02010600040101010101" pitchFamily="2" charset="-122"/>
                <a:ea typeface="华文楷体" panose="02010600040101010101" pitchFamily="2" charset="-122"/>
              </a:rPr>
              <a:t>神经元的工作在数学上抽象化，并以其为单位人工地形成网络，这样的人工网络就是神经网络。</a:t>
            </a:r>
            <a:endParaRPr lang="zh-CN" altLang="en-US" sz="2000" b="1">
              <a:gradFill>
                <a:gsLst>
                  <a:gs pos="0">
                    <a:srgbClr val="012D86"/>
                  </a:gs>
                  <a:gs pos="100000">
                    <a:srgbClr val="0E2557"/>
                  </a:gs>
                </a:gsLst>
                <a:lin scaled="0"/>
              </a:gradFill>
              <a:effectLst/>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solidFill>
                <a:schemeClr val="tx1"/>
              </a:solidFill>
              <a:effectLst/>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3.</a:t>
            </a:r>
            <a:r>
              <a:rPr lang="zh-CN" altLang="en-US" sz="2400" b="1">
                <a:solidFill>
                  <a:srgbClr val="000099"/>
                </a:solidFill>
                <a:latin typeface="华文楷体" panose="02010600040101010101" pitchFamily="2" charset="-122"/>
                <a:ea typeface="华文楷体" panose="02010600040101010101" pitchFamily="2" charset="-122"/>
                <a:sym typeface="+mn-ea"/>
              </a:rPr>
              <a:t>为什么要引入神经网络？</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“人教导机器”类型的人工智能，有一些领域不能胜任的，其中之一就是模式识别。如下例：</a:t>
            </a:r>
            <a:endParaRPr lang="zh-CN" altLang="en-US" sz="200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5" end="5"/>
                                            </p:txEl>
                                          </p:spTgt>
                                        </p:tgtEl>
                                        <p:attrNameLst>
                                          <p:attrName>style.visibility</p:attrName>
                                        </p:attrNameLst>
                                      </p:cBhvr>
                                      <p:to>
                                        <p:strVal val="visible"/>
                                      </p:to>
                                    </p:set>
                                    <p:animEffect transition="in" filter="wipe(up)">
                                      <p:cBhvr>
                                        <p:cTn id="22" dur="500"/>
                                        <p:tgtEl>
                                          <p:spTgt spid="614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9">
                                            <p:txEl>
                                              <p:pRg st="6" end="6"/>
                                            </p:txEl>
                                          </p:spTgt>
                                        </p:tgtEl>
                                        <p:attrNameLst>
                                          <p:attrName>style.visibility</p:attrName>
                                        </p:attrNameLst>
                                      </p:cBhvr>
                                      <p:to>
                                        <p:strVal val="visible"/>
                                      </p:to>
                                    </p:set>
                                    <p:animEffect transition="in" filter="wipe(up)">
                                      <p:cBhvr>
                                        <p:cTn id="27" dur="500"/>
                                        <p:tgtEl>
                                          <p:spTgt spid="614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836930"/>
            <a:ext cx="8037195" cy="452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a:t>
            </a:r>
            <a:r>
              <a:rPr lang="en-US" altLang="zh-CN" sz="2000" b="1">
                <a:solidFill>
                  <a:srgbClr val="FF0000"/>
                </a:solidFill>
                <a:latin typeface="华文楷体" panose="02010600040101010101" pitchFamily="2" charset="-122"/>
                <a:ea typeface="华文楷体" panose="02010600040101010101" pitchFamily="2" charset="-122"/>
                <a:sym typeface="+mn-ea"/>
              </a:rPr>
              <a:t>2</a:t>
            </a:r>
            <a:r>
              <a:rPr lang="zh-CN" altLang="en-US" sz="2000" b="1">
                <a:solidFill>
                  <a:srgbClr val="FF0000"/>
                </a:solidFill>
                <a:latin typeface="华文楷体" panose="02010600040101010101" pitchFamily="2" charset="-122"/>
                <a:ea typeface="华文楷体" panose="02010600040101010101" pitchFamily="2" charset="-122"/>
                <a:sym typeface="+mn-ea"/>
              </a:rPr>
              <a:t>）神经网络的工作流程</a:t>
            </a:r>
            <a:endParaRPr lang="zh-CN" altLang="en-US" sz="20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sym typeface="+mn-ea"/>
              </a:rPr>
              <a:t>   </a:t>
            </a:r>
            <a:r>
              <a:rPr lang="zh-CN" altLang="en-US" sz="2000" b="1">
                <a:solidFill>
                  <a:schemeClr val="tx1"/>
                </a:solidFill>
                <a:latin typeface="华文楷体" panose="02010600040101010101" pitchFamily="2" charset="-122"/>
                <a:ea typeface="华文楷体" panose="02010600040101010101" pitchFamily="2" charset="-122"/>
                <a:sym typeface="+mn-ea"/>
              </a:rPr>
              <a:t>  输入层：将</a:t>
            </a:r>
            <a:r>
              <a:rPr lang="en-US" altLang="zh-CN" sz="2000" b="1">
                <a:solidFill>
                  <a:schemeClr val="tx1"/>
                </a:solidFill>
                <a:latin typeface="华文楷体" panose="02010600040101010101" pitchFamily="2" charset="-122"/>
                <a:ea typeface="华文楷体" panose="02010600040101010101" pitchFamily="2" charset="-122"/>
                <a:sym typeface="+mn-ea"/>
              </a:rPr>
              <a:t>1-12</a:t>
            </a:r>
            <a:r>
              <a:rPr lang="zh-CN" altLang="en-US" sz="2000" b="1">
                <a:solidFill>
                  <a:schemeClr val="tx1"/>
                </a:solidFill>
                <a:latin typeface="华文楷体" panose="02010600040101010101" pitchFamily="2" charset="-122"/>
                <a:ea typeface="华文楷体" panose="02010600040101010101" pitchFamily="2" charset="-122"/>
                <a:sym typeface="+mn-ea"/>
              </a:rPr>
              <a:t>像素输入到隐藏层</a:t>
            </a:r>
            <a:endParaRPr lang="zh-CN" altLang="en-US"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sym typeface="+mn-ea"/>
              </a:rPr>
              <a:t>     隐藏层：</a:t>
            </a:r>
            <a:r>
              <a:rPr lang="en-US" altLang="zh-CN" sz="2000" b="1">
                <a:solidFill>
                  <a:schemeClr val="tx1"/>
                </a:solidFill>
                <a:latin typeface="华文楷体" panose="02010600040101010101" pitchFamily="2" charset="-122"/>
                <a:ea typeface="华文楷体" panose="02010600040101010101" pitchFamily="2" charset="-122"/>
                <a:sym typeface="+mn-ea"/>
              </a:rPr>
              <a:t>4</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7</a:t>
            </a:r>
            <a:r>
              <a:rPr lang="zh-CN" altLang="en-US" sz="2000" b="1">
                <a:solidFill>
                  <a:schemeClr val="tx1"/>
                </a:solidFill>
                <a:latin typeface="华文楷体" panose="02010600040101010101" pitchFamily="2" charset="-122"/>
                <a:ea typeface="华文楷体" panose="02010600040101010101" pitchFamily="2" charset="-122"/>
                <a:sym typeface="+mn-ea"/>
              </a:rPr>
              <a:t>使</a:t>
            </a:r>
            <a:r>
              <a:rPr lang="en-US" altLang="zh-CN" sz="2000" b="1">
                <a:solidFill>
                  <a:schemeClr val="tx1"/>
                </a:solidFill>
                <a:latin typeface="华文楷体" panose="02010600040101010101" pitchFamily="2" charset="-122"/>
                <a:ea typeface="华文楷体" panose="02010600040101010101" pitchFamily="2" charset="-122"/>
                <a:sym typeface="+mn-ea"/>
              </a:rPr>
              <a:t>A</a:t>
            </a:r>
            <a:r>
              <a:rPr lang="zh-CN" altLang="en-US" sz="2000" b="1">
                <a:solidFill>
                  <a:schemeClr val="tx1"/>
                </a:solidFill>
                <a:latin typeface="华文楷体" panose="02010600040101010101" pitchFamily="2" charset="-122"/>
                <a:ea typeface="华文楷体" panose="02010600040101010101" pitchFamily="2" charset="-122"/>
                <a:sym typeface="+mn-ea"/>
              </a:rPr>
              <a:t>兴奋，</a:t>
            </a:r>
            <a:r>
              <a:rPr lang="en-US" altLang="zh-CN" sz="2000" b="1">
                <a:solidFill>
                  <a:schemeClr val="tx1"/>
                </a:solidFill>
                <a:latin typeface="华文楷体" panose="02010600040101010101" pitchFamily="2" charset="-122"/>
                <a:ea typeface="华文楷体" panose="02010600040101010101" pitchFamily="2" charset="-122"/>
                <a:sym typeface="+mn-ea"/>
              </a:rPr>
              <a:t>5</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8</a:t>
            </a:r>
            <a:r>
              <a:rPr lang="zh-CN" altLang="en-US" sz="2000" b="1">
                <a:solidFill>
                  <a:schemeClr val="tx1"/>
                </a:solidFill>
                <a:latin typeface="华文楷体" panose="02010600040101010101" pitchFamily="2" charset="-122"/>
                <a:ea typeface="华文楷体" panose="02010600040101010101" pitchFamily="2" charset="-122"/>
                <a:sym typeface="+mn-ea"/>
              </a:rPr>
              <a:t>使</a:t>
            </a:r>
            <a:r>
              <a:rPr lang="en-US" altLang="zh-CN" sz="2000" b="1">
                <a:solidFill>
                  <a:schemeClr val="tx1"/>
                </a:solidFill>
                <a:latin typeface="华文楷体" panose="02010600040101010101" pitchFamily="2" charset="-122"/>
                <a:ea typeface="华文楷体" panose="02010600040101010101" pitchFamily="2" charset="-122"/>
                <a:sym typeface="+mn-ea"/>
              </a:rPr>
              <a:t>B</a:t>
            </a:r>
            <a:r>
              <a:rPr lang="zh-CN" altLang="en-US" sz="2000" b="1">
                <a:solidFill>
                  <a:schemeClr val="tx1"/>
                </a:solidFill>
                <a:latin typeface="华文楷体" panose="02010600040101010101" pitchFamily="2" charset="-122"/>
                <a:ea typeface="华文楷体" panose="02010600040101010101" pitchFamily="2" charset="-122"/>
                <a:sym typeface="+mn-ea"/>
              </a:rPr>
              <a:t>兴奋，</a:t>
            </a:r>
            <a:r>
              <a:rPr lang="en-US" altLang="zh-CN" sz="2000" b="1">
                <a:solidFill>
                  <a:schemeClr val="tx1"/>
                </a:solidFill>
                <a:latin typeface="华文楷体" panose="02010600040101010101" pitchFamily="2" charset="-122"/>
                <a:ea typeface="华文楷体" panose="02010600040101010101" pitchFamily="2" charset="-122"/>
                <a:sym typeface="+mn-ea"/>
              </a:rPr>
              <a:t>6</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9</a:t>
            </a:r>
            <a:r>
              <a:rPr lang="zh-CN" altLang="en-US" sz="2000" b="1">
                <a:solidFill>
                  <a:schemeClr val="tx1"/>
                </a:solidFill>
                <a:latin typeface="华文楷体" panose="02010600040101010101" pitchFamily="2" charset="-122"/>
                <a:ea typeface="华文楷体" panose="02010600040101010101" pitchFamily="2" charset="-122"/>
                <a:sym typeface="+mn-ea"/>
              </a:rPr>
              <a:t>使</a:t>
            </a:r>
            <a:r>
              <a:rPr lang="en-US" altLang="zh-CN" sz="2000" b="1">
                <a:solidFill>
                  <a:schemeClr val="tx1"/>
                </a:solidFill>
                <a:latin typeface="华文楷体" panose="02010600040101010101" pitchFamily="2" charset="-122"/>
                <a:ea typeface="华文楷体" panose="02010600040101010101" pitchFamily="2" charset="-122"/>
                <a:sym typeface="+mn-ea"/>
              </a:rPr>
              <a:t>C</a:t>
            </a:r>
            <a:r>
              <a:rPr lang="zh-CN" altLang="en-US" sz="2000" b="1">
                <a:solidFill>
                  <a:schemeClr val="tx1"/>
                </a:solidFill>
                <a:latin typeface="华文楷体" panose="02010600040101010101" pitchFamily="2" charset="-122"/>
                <a:ea typeface="华文楷体" panose="02010600040101010101" pitchFamily="2" charset="-122"/>
                <a:sym typeface="+mn-ea"/>
              </a:rPr>
              <a:t>兴奋</a:t>
            </a:r>
            <a:endParaRPr lang="zh-CN" altLang="en-US"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sym typeface="+mn-ea"/>
              </a:rPr>
              <a:t>     </a:t>
            </a: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765425" y="1969135"/>
            <a:ext cx="4800600" cy="1597660"/>
          </a:xfrm>
          <a:prstGeom prst="rect">
            <a:avLst/>
          </a:prstGeom>
        </p:spPr>
      </p:pic>
      <p:pic>
        <p:nvPicPr>
          <p:cNvPr id="4" name="图片 3"/>
          <p:cNvPicPr>
            <a:picLocks noChangeAspect="1"/>
          </p:cNvPicPr>
          <p:nvPr/>
        </p:nvPicPr>
        <p:blipFill>
          <a:blip r:embed="rId2"/>
          <a:stretch>
            <a:fillRect/>
          </a:stretch>
        </p:blipFill>
        <p:spPr>
          <a:xfrm>
            <a:off x="2765425" y="3710305"/>
            <a:ext cx="5723890" cy="278828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836930"/>
            <a:ext cx="803719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b="1">
                <a:solidFill>
                  <a:schemeClr val="tx1"/>
                </a:solidFill>
                <a:latin typeface="华文楷体" panose="02010600040101010101" pitchFamily="2" charset="-122"/>
                <a:ea typeface="华文楷体" panose="02010600040101010101" pitchFamily="2" charset="-122"/>
                <a:sym typeface="+mn-ea"/>
              </a:rPr>
              <a:t>    </a:t>
            </a:r>
            <a:r>
              <a:rPr lang="zh-CN" altLang="en-US" sz="2000" b="1">
                <a:solidFill>
                  <a:schemeClr val="tx1"/>
                </a:solidFill>
                <a:latin typeface="华文楷体" panose="02010600040101010101" pitchFamily="2" charset="-122"/>
                <a:ea typeface="华文楷体" panose="02010600040101010101" pitchFamily="2" charset="-122"/>
                <a:sym typeface="+mn-ea"/>
              </a:rPr>
              <a:t>输出层：</a:t>
            </a:r>
            <a:r>
              <a:rPr lang="en-US" altLang="zh-CN" sz="2000" b="1">
                <a:solidFill>
                  <a:schemeClr val="tx1"/>
                </a:solidFill>
                <a:latin typeface="华文楷体" panose="02010600040101010101" pitchFamily="2" charset="-122"/>
                <a:ea typeface="华文楷体" panose="02010600040101010101" pitchFamily="2" charset="-122"/>
                <a:sym typeface="+mn-ea"/>
              </a:rPr>
              <a:t>A</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C-&gt;</a:t>
            </a:r>
            <a:r>
              <a:rPr lang="zh-CN" altLang="en-US" sz="2000" b="1">
                <a:solidFill>
                  <a:schemeClr val="tx1"/>
                </a:solidFill>
                <a:latin typeface="华文楷体" panose="02010600040101010101" pitchFamily="2" charset="-122"/>
                <a:ea typeface="华文楷体" panose="02010600040101010101" pitchFamily="2" charset="-122"/>
                <a:sym typeface="+mn-ea"/>
              </a:rPr>
              <a:t>恶魔</a:t>
            </a:r>
            <a:r>
              <a:rPr lang="en-US" altLang="zh-CN" sz="2000" b="1">
                <a:solidFill>
                  <a:schemeClr val="tx1"/>
                </a:solidFill>
                <a:latin typeface="华文楷体" panose="02010600040101010101" pitchFamily="2" charset="-122"/>
                <a:ea typeface="华文楷体" panose="02010600040101010101" pitchFamily="2" charset="-122"/>
                <a:sym typeface="+mn-ea"/>
              </a:rPr>
              <a:t>0  B-&gt;</a:t>
            </a:r>
            <a:r>
              <a:rPr lang="zh-CN" altLang="en-US" sz="2000" b="1">
                <a:solidFill>
                  <a:schemeClr val="tx1"/>
                </a:solidFill>
                <a:latin typeface="华文楷体" panose="02010600040101010101" pitchFamily="2" charset="-122"/>
                <a:ea typeface="华文楷体" panose="02010600040101010101" pitchFamily="2" charset="-122"/>
                <a:sym typeface="+mn-ea"/>
              </a:rPr>
              <a:t>恶魔</a:t>
            </a:r>
            <a:r>
              <a:rPr lang="en-US" altLang="zh-CN" sz="2000" b="1">
                <a:solidFill>
                  <a:schemeClr val="tx1"/>
                </a:solidFill>
                <a:latin typeface="华文楷体" panose="02010600040101010101" pitchFamily="2" charset="-122"/>
                <a:ea typeface="华文楷体" panose="02010600040101010101" pitchFamily="2" charset="-122"/>
                <a:sym typeface="+mn-ea"/>
              </a:rPr>
              <a:t>1</a:t>
            </a:r>
            <a:endParaRPr lang="zh-CN" altLang="en-US"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sym typeface="+mn-ea"/>
              </a:rPr>
              <a:t>     </a:t>
            </a: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a:t>
            </a:r>
            <a:r>
              <a:rPr lang="en-US" altLang="zh-CN" sz="2000" b="1">
                <a:solidFill>
                  <a:srgbClr val="FF0000"/>
                </a:solidFill>
                <a:latin typeface="华文楷体" panose="02010600040101010101" pitchFamily="2" charset="-122"/>
                <a:ea typeface="华文楷体" panose="02010600040101010101" pitchFamily="2" charset="-122"/>
              </a:rPr>
              <a:t>3</a:t>
            </a:r>
            <a:r>
              <a:rPr lang="zh-CN" altLang="en-US" sz="2000" b="1">
                <a:solidFill>
                  <a:srgbClr val="FF0000"/>
                </a:solidFill>
                <a:latin typeface="华文楷体" panose="02010600040101010101" pitchFamily="2" charset="-122"/>
                <a:ea typeface="华文楷体" panose="02010600040101010101" pitchFamily="2" charset="-122"/>
              </a:rPr>
              <a:t>）神经网络的本质：</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     </a:t>
            </a:r>
            <a:r>
              <a:rPr lang="zh-CN" altLang="en-US" sz="2000" b="1">
                <a:solidFill>
                  <a:schemeClr val="tx1"/>
                </a:solidFill>
                <a:latin typeface="华文楷体" panose="02010600040101010101" pitchFamily="2" charset="-122"/>
                <a:ea typeface="华文楷体" panose="02010600040101010101" pitchFamily="2" charset="-122"/>
              </a:rPr>
              <a:t>读入手写数字0</a:t>
            </a:r>
            <a:endParaRPr lang="zh-CN" altLang="en-US" sz="2000"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2596515" y="1359535"/>
            <a:ext cx="5334000" cy="2186940"/>
          </a:xfrm>
          <a:prstGeom prst="rect">
            <a:avLst/>
          </a:prstGeom>
        </p:spPr>
      </p:pic>
      <p:pic>
        <p:nvPicPr>
          <p:cNvPr id="6" name="图片 5"/>
          <p:cNvPicPr>
            <a:picLocks noChangeAspect="1"/>
          </p:cNvPicPr>
          <p:nvPr/>
        </p:nvPicPr>
        <p:blipFill>
          <a:blip r:embed="rId2"/>
          <a:stretch>
            <a:fillRect/>
          </a:stretch>
        </p:blipFill>
        <p:spPr>
          <a:xfrm>
            <a:off x="5092065" y="4224655"/>
            <a:ext cx="2527935" cy="190817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836930"/>
            <a:ext cx="8037195" cy="415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b="1">
                <a:solidFill>
                  <a:schemeClr val="tx1"/>
                </a:solidFill>
                <a:latin typeface="华文楷体" panose="02010600040101010101" pitchFamily="2" charset="-122"/>
                <a:ea typeface="华文楷体" panose="02010600040101010101" pitchFamily="2" charset="-122"/>
                <a:sym typeface="+mn-ea"/>
              </a:rPr>
              <a:t>    </a:t>
            </a:r>
            <a:r>
              <a:rPr lang="zh-CN" altLang="en-US" sz="2000" b="1">
                <a:solidFill>
                  <a:schemeClr val="tx1"/>
                </a:solidFill>
                <a:latin typeface="华文楷体" panose="02010600040101010101" pitchFamily="2" charset="-122"/>
                <a:ea typeface="华文楷体" panose="02010600040101010101" pitchFamily="2" charset="-122"/>
                <a:sym typeface="+mn-ea"/>
              </a:rPr>
              <a:t>输入层：</a:t>
            </a:r>
            <a:r>
              <a:rPr lang="en-US" altLang="zh-CN" sz="2000" b="1">
                <a:solidFill>
                  <a:schemeClr val="tx1"/>
                </a:solidFill>
                <a:latin typeface="华文楷体" panose="02010600040101010101" pitchFamily="2" charset="-122"/>
                <a:ea typeface="华文楷体" panose="02010600040101010101" pitchFamily="2" charset="-122"/>
                <a:sym typeface="+mn-ea"/>
              </a:rPr>
              <a:t>4</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6</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7</a:t>
            </a:r>
            <a:r>
              <a:rPr lang="zh-CN" altLang="en-US" sz="2000" b="1">
                <a:solidFill>
                  <a:schemeClr val="tx1"/>
                </a:solidFill>
                <a:latin typeface="华文楷体" panose="02010600040101010101" pitchFamily="2" charset="-122"/>
                <a:ea typeface="华文楷体" panose="02010600040101010101" pitchFamily="2" charset="-122"/>
                <a:sym typeface="+mn-ea"/>
              </a:rPr>
              <a:t>、</a:t>
            </a:r>
            <a:r>
              <a:rPr lang="en-US" altLang="zh-CN" sz="2000" b="1">
                <a:solidFill>
                  <a:schemeClr val="tx1"/>
                </a:solidFill>
                <a:latin typeface="华文楷体" panose="02010600040101010101" pitchFamily="2" charset="-122"/>
                <a:ea typeface="华文楷体" panose="02010600040101010101" pitchFamily="2" charset="-122"/>
                <a:sym typeface="+mn-ea"/>
              </a:rPr>
              <a:t>9</a:t>
            </a:r>
            <a:r>
              <a:rPr lang="zh-CN" altLang="en-US" sz="2000" b="1">
                <a:solidFill>
                  <a:schemeClr val="tx1"/>
                </a:solidFill>
                <a:latin typeface="华文楷体" panose="02010600040101010101" pitchFamily="2" charset="-122"/>
                <a:ea typeface="华文楷体" panose="02010600040101010101" pitchFamily="2" charset="-122"/>
                <a:sym typeface="+mn-ea"/>
              </a:rPr>
              <a:t>兴奋     </a:t>
            </a:r>
            <a:endParaRPr lang="zh-CN" altLang="en-US" sz="2000"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r>
              <a:rPr lang="zh-CN" altLang="en-US" sz="2000" b="1">
                <a:solidFill>
                  <a:schemeClr val="tx1"/>
                </a:solidFill>
                <a:latin typeface="华文楷体" panose="02010600040101010101" pitchFamily="2" charset="-122"/>
                <a:ea typeface="华文楷体" panose="02010600040101010101" pitchFamily="2" charset="-122"/>
              </a:rPr>
              <a:t>隐藏层：</a:t>
            </a:r>
            <a:r>
              <a:rPr lang="en-US" altLang="zh-CN" sz="2000" b="1">
                <a:solidFill>
                  <a:schemeClr val="tx1"/>
                </a:solidFill>
                <a:latin typeface="华文楷体" panose="02010600040101010101" pitchFamily="2" charset="-122"/>
                <a:ea typeface="华文楷体" panose="02010600040101010101" pitchFamily="2" charset="-122"/>
              </a:rPr>
              <a:t>A</a:t>
            </a:r>
            <a:r>
              <a:rPr lang="zh-CN" altLang="en-US" sz="2000" b="1">
                <a:solidFill>
                  <a:schemeClr val="tx1"/>
                </a:solidFill>
                <a:latin typeface="华文楷体" panose="02010600040101010101" pitchFamily="2" charset="-122"/>
                <a:ea typeface="华文楷体" panose="02010600040101010101" pitchFamily="2" charset="-122"/>
              </a:rPr>
              <a:t>、</a:t>
            </a:r>
            <a:r>
              <a:rPr lang="en-US" altLang="zh-CN" sz="2000" b="1">
                <a:solidFill>
                  <a:schemeClr val="tx1"/>
                </a:solidFill>
                <a:latin typeface="华文楷体" panose="02010600040101010101" pitchFamily="2" charset="-122"/>
                <a:ea typeface="华文楷体" panose="02010600040101010101" pitchFamily="2" charset="-122"/>
              </a:rPr>
              <a:t>C</a:t>
            </a:r>
            <a:r>
              <a:rPr lang="zh-CN" altLang="en-US" sz="2000" b="1">
                <a:solidFill>
                  <a:schemeClr val="tx1"/>
                </a:solidFill>
                <a:latin typeface="华文楷体" panose="02010600040101010101" pitchFamily="2" charset="-122"/>
                <a:ea typeface="华文楷体" panose="02010600040101010101" pitchFamily="2" charset="-122"/>
              </a:rPr>
              <a:t>兴奋</a:t>
            </a:r>
            <a:endParaRPr lang="zh-CN" altLang="en-US" sz="2000"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569845" y="1204595"/>
            <a:ext cx="4823460" cy="1977390"/>
          </a:xfrm>
          <a:prstGeom prst="rect">
            <a:avLst/>
          </a:prstGeom>
        </p:spPr>
      </p:pic>
      <p:pic>
        <p:nvPicPr>
          <p:cNvPr id="3" name="图片 2"/>
          <p:cNvPicPr>
            <a:picLocks noChangeAspect="1"/>
          </p:cNvPicPr>
          <p:nvPr/>
        </p:nvPicPr>
        <p:blipFill>
          <a:blip r:embed="rId2"/>
          <a:stretch>
            <a:fillRect/>
          </a:stretch>
        </p:blipFill>
        <p:spPr>
          <a:xfrm>
            <a:off x="1835150" y="3572510"/>
            <a:ext cx="5090160" cy="2508885"/>
          </a:xfrm>
          <a:prstGeom prst="rect">
            <a:avLst/>
          </a:prstGeom>
        </p:spPr>
      </p:pic>
      <p:pic>
        <p:nvPicPr>
          <p:cNvPr id="4" name="图片 3"/>
          <p:cNvPicPr>
            <a:picLocks noChangeAspect="1"/>
          </p:cNvPicPr>
          <p:nvPr/>
        </p:nvPicPr>
        <p:blipFill>
          <a:blip r:embed="rId3"/>
          <a:stretch>
            <a:fillRect/>
          </a:stretch>
        </p:blipFill>
        <p:spPr>
          <a:xfrm>
            <a:off x="7393305" y="4187190"/>
            <a:ext cx="4569460" cy="1279525"/>
          </a:xfrm>
          <a:prstGeom prst="rect">
            <a:avLst/>
          </a:prstGeom>
        </p:spPr>
      </p:pic>
      <p:sp>
        <p:nvSpPr>
          <p:cNvPr id="7" name="右箭头 6"/>
          <p:cNvSpPr/>
          <p:nvPr/>
        </p:nvSpPr>
        <p:spPr>
          <a:xfrm>
            <a:off x="6726555" y="4599305"/>
            <a:ext cx="546735" cy="26035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836930"/>
            <a:ext cx="8037195" cy="415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b="1">
                <a:solidFill>
                  <a:schemeClr val="tx1"/>
                </a:solidFill>
                <a:latin typeface="华文楷体" panose="02010600040101010101" pitchFamily="2" charset="-122"/>
                <a:ea typeface="华文楷体" panose="02010600040101010101" pitchFamily="2" charset="-122"/>
                <a:sym typeface="+mn-ea"/>
              </a:rPr>
              <a:t>   </a:t>
            </a:r>
            <a:r>
              <a:rPr lang="en-US" altLang="zh-CN" sz="2000" b="1">
                <a:solidFill>
                  <a:schemeClr val="tx1"/>
                </a:solidFill>
                <a:latin typeface="华文楷体" panose="02010600040101010101" pitchFamily="2" charset="-122"/>
                <a:ea typeface="华文楷体" panose="02010600040101010101" pitchFamily="2" charset="-122"/>
                <a:sym typeface="+mn-ea"/>
              </a:rPr>
              <a:t> </a:t>
            </a:r>
            <a:r>
              <a:rPr lang="zh-CN" altLang="en-US" sz="2000" b="1">
                <a:solidFill>
                  <a:schemeClr val="tx1"/>
                </a:solidFill>
                <a:latin typeface="华文楷体" panose="02010600040101010101" pitchFamily="2" charset="-122"/>
                <a:ea typeface="华文楷体" panose="02010600040101010101" pitchFamily="2" charset="-122"/>
                <a:sym typeface="+mn-ea"/>
              </a:rPr>
              <a:t>输出层：</a:t>
            </a:r>
            <a:r>
              <a:rPr lang="en-US" altLang="zh-CN" sz="2000" b="1">
                <a:solidFill>
                  <a:schemeClr val="tx1"/>
                </a:solidFill>
                <a:latin typeface="华文楷体" panose="02010600040101010101" pitchFamily="2" charset="-122"/>
                <a:ea typeface="华文楷体" panose="02010600040101010101" pitchFamily="2" charset="-122"/>
                <a:sym typeface="+mn-ea"/>
              </a:rPr>
              <a:t>0</a:t>
            </a:r>
            <a:r>
              <a:rPr lang="zh-CN" altLang="en-US" sz="2000" b="1">
                <a:solidFill>
                  <a:schemeClr val="tx1"/>
                </a:solidFill>
                <a:latin typeface="华文楷体" panose="02010600040101010101" pitchFamily="2" charset="-122"/>
                <a:ea typeface="华文楷体" panose="02010600040101010101" pitchFamily="2" charset="-122"/>
                <a:sym typeface="+mn-ea"/>
              </a:rPr>
              <a:t>兴奋，</a:t>
            </a:r>
            <a:r>
              <a:rPr lang="en-US" altLang="zh-CN" sz="2000" b="1">
                <a:solidFill>
                  <a:schemeClr val="tx1"/>
                </a:solidFill>
                <a:latin typeface="华文楷体" panose="02010600040101010101" pitchFamily="2" charset="-122"/>
                <a:ea typeface="华文楷体" panose="02010600040101010101" pitchFamily="2" charset="-122"/>
                <a:sym typeface="+mn-ea"/>
              </a:rPr>
              <a:t>1</a:t>
            </a:r>
            <a:r>
              <a:rPr lang="zh-CN" altLang="en-US" sz="2000" b="1">
                <a:solidFill>
                  <a:schemeClr val="tx1"/>
                </a:solidFill>
                <a:latin typeface="华文楷体" panose="02010600040101010101" pitchFamily="2" charset="-122"/>
                <a:ea typeface="华文楷体" panose="02010600040101010101" pitchFamily="2" charset="-122"/>
                <a:sym typeface="+mn-ea"/>
              </a:rPr>
              <a:t>冷静    </a:t>
            </a:r>
            <a:r>
              <a:rPr lang="zh-CN" altLang="en-US" b="1">
                <a:solidFill>
                  <a:schemeClr val="tx1"/>
                </a:solidFill>
                <a:latin typeface="华文楷体" panose="02010600040101010101" pitchFamily="2" charset="-122"/>
                <a:ea typeface="华文楷体" panose="02010600040101010101" pitchFamily="2" charset="-122"/>
                <a:sym typeface="+mn-ea"/>
              </a:rPr>
              <a:t> </a:t>
            </a: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r>
              <a:rPr lang="zh-CN" altLang="en-US" sz="2000" b="1">
                <a:solidFill>
                  <a:srgbClr val="FF0000"/>
                </a:solidFill>
                <a:latin typeface="华文楷体" panose="02010600040101010101" pitchFamily="2" charset="-122"/>
                <a:ea typeface="华文楷体" panose="02010600040101010101" pitchFamily="2" charset="-122"/>
              </a:rPr>
              <a:t>结论：数字为</a:t>
            </a:r>
            <a:r>
              <a:rPr lang="en-US" altLang="zh-CN" sz="2000" b="1">
                <a:solidFill>
                  <a:srgbClr val="FF0000"/>
                </a:solidFill>
                <a:latin typeface="华文楷体" panose="02010600040101010101" pitchFamily="2" charset="-122"/>
                <a:ea typeface="华文楷体" panose="02010600040101010101" pitchFamily="2" charset="-122"/>
              </a:rPr>
              <a:t>0</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2621915" y="1324610"/>
            <a:ext cx="5334000" cy="2339340"/>
          </a:xfrm>
          <a:prstGeom prst="rect">
            <a:avLst/>
          </a:prstGeom>
        </p:spPr>
      </p:pic>
      <p:pic>
        <p:nvPicPr>
          <p:cNvPr id="6" name="图片 5"/>
          <p:cNvPicPr>
            <a:picLocks noChangeAspect="1"/>
          </p:cNvPicPr>
          <p:nvPr/>
        </p:nvPicPr>
        <p:blipFill>
          <a:blip r:embed="rId2"/>
          <a:stretch>
            <a:fillRect/>
          </a:stretch>
        </p:blipFill>
        <p:spPr>
          <a:xfrm>
            <a:off x="2491740" y="4236085"/>
            <a:ext cx="5334000" cy="191262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367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神经网络的结构</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2.</a:t>
            </a:r>
            <a:r>
              <a:rPr lang="zh-CN" altLang="en-US" sz="2400" b="1">
                <a:solidFill>
                  <a:srgbClr val="FF0000"/>
                </a:solidFill>
                <a:latin typeface="华文楷体" panose="02010600040101010101" pitchFamily="2" charset="-122"/>
                <a:ea typeface="华文楷体" panose="02010600040101010101" pitchFamily="2" charset="-122"/>
                <a:sym typeface="+mn-ea"/>
              </a:rPr>
              <a:t>案例说明神经网络具体工作流程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20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077404" y="207328"/>
            <a:ext cx="825246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-6 将恶魔的工作翻译为神经网络的语言</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077720" y="1251585"/>
            <a:ext cx="8037195" cy="655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1.</a:t>
            </a:r>
            <a:r>
              <a:rPr sz="2400" b="1">
                <a:solidFill>
                  <a:srgbClr val="000099"/>
                </a:solidFill>
                <a:latin typeface="华文楷体" panose="02010600040101010101" pitchFamily="2" charset="-122"/>
                <a:ea typeface="华文楷体" panose="02010600040101010101" pitchFamily="2" charset="-122"/>
                <a:sym typeface="+mn-ea"/>
              </a:rPr>
              <a:t>恶魔之间的“交情”表示权重</a:t>
            </a: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000" b="1">
                <a:solidFill>
                  <a:srgbClr val="FF0000"/>
                </a:solidFill>
                <a:latin typeface="华文楷体" panose="02010600040101010101" pitchFamily="2" charset="-122"/>
                <a:ea typeface="华文楷体" panose="02010600040101010101" pitchFamily="2" charset="-122"/>
              </a:rPr>
              <a:t>4,7-&gt;A   5,8-&gt;B     6,9-&gt;C</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2207895" y="1722755"/>
            <a:ext cx="5347970" cy="3796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149">
                                            <p:txEl>
                                              <p:pRg st="13" end="13"/>
                                            </p:txEl>
                                          </p:spTgt>
                                        </p:tgtEl>
                                        <p:attrNameLst>
                                          <p:attrName>style.visibility</p:attrName>
                                        </p:attrNameLst>
                                      </p:cBhvr>
                                      <p:to>
                                        <p:strVal val="visible"/>
                                      </p:to>
                                    </p:set>
                                    <p:animEffect transition="in" filter="wipe(up)">
                                      <p:cBhvr>
                                        <p:cTn id="23" dur="500"/>
                                        <p:tgtEl>
                                          <p:spTgt spid="614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1251585"/>
            <a:ext cx="8037195" cy="466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000" b="1">
                <a:solidFill>
                  <a:srgbClr val="FF0000"/>
                </a:solidFill>
                <a:latin typeface="华文楷体" panose="02010600040101010101" pitchFamily="2" charset="-122"/>
                <a:ea typeface="华文楷体" panose="02010600040101010101" pitchFamily="2" charset="-122"/>
              </a:rPr>
              <a:t>A,C-&gt;0      B-&gt;1    </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2.</a:t>
            </a:r>
            <a:r>
              <a:rPr sz="2400" b="1">
                <a:solidFill>
                  <a:srgbClr val="000099"/>
                </a:solidFill>
                <a:latin typeface="华文楷体" panose="02010600040101010101" pitchFamily="2" charset="-122"/>
                <a:ea typeface="华文楷体" panose="02010600040101010101" pitchFamily="2" charset="-122"/>
                <a:sym typeface="+mn-ea"/>
              </a:rPr>
              <a:t>恶魔的人数</a:t>
            </a:r>
            <a:endParaRPr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为了判断图像中的数字是 0 还是 1，</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输出恶魔的人数是 2 人是合适的。</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隐藏层的隐藏恶魔的人数为什么是 3 人？</a:t>
            </a:r>
            <a:endParaRPr lang="zh-CN" altLang="en-US" sz="2000"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880870" y="1329690"/>
            <a:ext cx="6113780" cy="203517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77720" y="1251585"/>
            <a:ext cx="8037195" cy="444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b="1">
                <a:solidFill>
                  <a:srgbClr val="FF0000"/>
                </a:solidFill>
                <a:latin typeface="华文楷体" panose="02010600040101010101" pitchFamily="2" charset="-122"/>
                <a:ea typeface="华文楷体" panose="02010600040101010101" pitchFamily="2" charset="-122"/>
              </a:rPr>
              <a:t>  </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注： 具体确认方法第四章</a:t>
            </a:r>
            <a:endParaRPr lang="zh-CN" altLang="en-US" sz="2000" b="1">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167255" y="859790"/>
            <a:ext cx="5425440" cy="387540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引入权重解释恶魔工作中的交情</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549783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-7 网络自学习的神经网络</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077720" y="1251585"/>
            <a:ext cx="8037195" cy="810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回顾：</a:t>
            </a: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r>
              <a:rPr 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在前面的1-5节和1-6节中，利用恶魔这个角色，考察了识别输入图像的机制。之前的讲解中事先假定了权重的大小，那么，这个权重的大小是如何确定的呢？</a:t>
            </a:r>
            <a:r>
              <a:rPr lang="en-US" sz="2000">
                <a:solidFill>
                  <a:srgbClr val="FF0000"/>
                </a:solidFill>
                <a:latin typeface="华文楷体" panose="02010600040101010101" pitchFamily="2" charset="-122"/>
                <a:ea typeface="华文楷体" panose="02010600040101010101" pitchFamily="2" charset="-122"/>
                <a:sym typeface="+mn-ea"/>
              </a:rPr>
              <a:t>神经网络中比较重要的一点就是利用网络自学习算法来确定权重大小。</a:t>
            </a:r>
            <a:endParaRPr lang="en-US" sz="2000">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sz="2400" b="1">
                <a:solidFill>
                  <a:srgbClr val="000099"/>
                </a:solidFill>
                <a:latin typeface="华文楷体" panose="02010600040101010101" pitchFamily="2" charset="-122"/>
                <a:ea typeface="华文楷体" panose="02010600040101010101" pitchFamily="2" charset="-122"/>
                <a:sym typeface="+mn-ea"/>
              </a:rPr>
              <a:t>1.</a:t>
            </a:r>
            <a:r>
              <a:rPr sz="2400" b="1">
                <a:solidFill>
                  <a:srgbClr val="000099"/>
                </a:solidFill>
                <a:latin typeface="华文楷体" panose="02010600040101010101" pitchFamily="2" charset="-122"/>
                <a:ea typeface="华文楷体" panose="02010600040101010101" pitchFamily="2" charset="-122"/>
                <a:sym typeface="+mn-ea"/>
              </a:rPr>
              <a:t>从数学角度看神经网络的学习</a:t>
            </a:r>
            <a:endParaRPr sz="20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b="1">
                <a:solidFill>
                  <a:srgbClr val="000099"/>
                </a:solidFill>
                <a:latin typeface="华文楷体" panose="02010600040101010101" pitchFamily="2" charset="-122"/>
                <a:ea typeface="华文楷体" panose="02010600040101010101" pitchFamily="2" charset="-122"/>
                <a:sym typeface="+mn-ea"/>
              </a:rPr>
              <a:t>     </a:t>
            </a:r>
            <a:r>
              <a:rPr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神经网络的参数确定方法分为</a:t>
            </a:r>
            <a:r>
              <a:rPr sz="2000">
                <a:solidFill>
                  <a:srgbClr val="FF0000"/>
                </a:solidFill>
                <a:latin typeface="华文楷体" panose="02010600040101010101" pitchFamily="2" charset="-122"/>
                <a:ea typeface="华文楷体" panose="02010600040101010101" pitchFamily="2" charset="-122"/>
                <a:sym typeface="+mn-ea"/>
              </a:rPr>
              <a:t>有监督学习</a:t>
            </a:r>
            <a:r>
              <a:rPr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和</a:t>
            </a:r>
            <a:r>
              <a:rPr sz="2000">
                <a:solidFill>
                  <a:srgbClr val="FF0000"/>
                </a:solidFill>
                <a:latin typeface="华文楷体" panose="02010600040101010101" pitchFamily="2" charset="-122"/>
                <a:ea typeface="华文楷体" panose="02010600040101010101" pitchFamily="2" charset="-122"/>
                <a:sym typeface="+mn-ea"/>
              </a:rPr>
              <a:t>无监督学习</a:t>
            </a:r>
            <a:r>
              <a:rPr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。本书只介绍有监督学习。有监督学习是指，为了确定神经网络的权重和偏置，事先给予数据，这些数据称为</a:t>
            </a:r>
            <a:r>
              <a:rPr sz="2000">
                <a:solidFill>
                  <a:srgbClr val="FF0000"/>
                </a:solidFill>
                <a:latin typeface="华文楷体" panose="02010600040101010101" pitchFamily="2" charset="-122"/>
                <a:ea typeface="华文楷体" panose="02010600040101010101" pitchFamily="2" charset="-122"/>
                <a:sym typeface="+mn-ea"/>
              </a:rPr>
              <a:t>学习数据</a:t>
            </a:r>
            <a:r>
              <a:rPr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。根据给定的学习数据确定权重和偏置，称为</a:t>
            </a:r>
            <a:r>
              <a:rPr sz="2000">
                <a:solidFill>
                  <a:srgbClr val="FF0000"/>
                </a:solidFill>
                <a:latin typeface="华文楷体" panose="02010600040101010101" pitchFamily="2" charset="-122"/>
                <a:ea typeface="华文楷体" panose="02010600040101010101" pitchFamily="2" charset="-122"/>
                <a:sym typeface="+mn-ea"/>
              </a:rPr>
              <a:t>学习</a:t>
            </a:r>
            <a:r>
              <a:rPr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a:t>
            </a:r>
            <a:endParaRPr>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rPr>
              <a:t>针对全部学习数据，</a:t>
            </a:r>
            <a:r>
              <a:rPr lang="zh-CN" altLang="en-US" sz="2000" b="1">
                <a:solidFill>
                  <a:srgbClr val="FF0000"/>
                </a:solidFill>
                <a:latin typeface="华文楷体" panose="02010600040101010101" pitchFamily="2" charset="-122"/>
                <a:ea typeface="华文楷体" panose="02010600040101010101" pitchFamily="2" charset="-122"/>
              </a:rPr>
              <a:t>计算预测值与正解的误差的平方（称为平方误差），</a:t>
            </a:r>
            <a:r>
              <a:rPr lang="zh-CN" altLang="en-US" sz="2000" b="1">
                <a:solidFill>
                  <a:schemeClr val="tx1"/>
                </a:solidFill>
                <a:latin typeface="华文楷体" panose="02010600040101010101" pitchFamily="2" charset="-122"/>
                <a:ea typeface="华文楷体" panose="02010600040101010101" pitchFamily="2" charset="-122"/>
              </a:rPr>
              <a:t>这个</a:t>
            </a:r>
            <a:r>
              <a:rPr lang="zh-CN" altLang="en-US" sz="2000" b="1">
                <a:solidFill>
                  <a:srgbClr val="FF0000"/>
                </a:solidFill>
                <a:latin typeface="华文楷体" panose="02010600040101010101" pitchFamily="2" charset="-122"/>
                <a:ea typeface="华文楷体" panose="02010600040101010101" pitchFamily="2" charset="-122"/>
              </a:rPr>
              <a:t>误差的总和称为代价函数（cost function）</a:t>
            </a:r>
            <a:endParaRPr lang="zh-CN" altLang="en-US" sz="2000"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3" end="3"/>
                                            </p:txEl>
                                          </p:spTgt>
                                        </p:tgtEl>
                                        <p:attrNameLst>
                                          <p:attrName>style.visibility</p:attrName>
                                        </p:attrNameLst>
                                      </p:cBhvr>
                                      <p:to>
                                        <p:strVal val="visible"/>
                                      </p:to>
                                    </p:set>
                                    <p:animEffect transition="in" filter="wipe(up)">
                                      <p:cBhvr>
                                        <p:cTn id="13" dur="500"/>
                                        <p:tgtEl>
                                          <p:spTgt spid="61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149">
                                            <p:txEl>
                                              <p:pRg st="0" end="0"/>
                                            </p:txEl>
                                          </p:spTgt>
                                        </p:tgtEl>
                                        <p:attrNameLst>
                                          <p:attrName>style.visibility</p:attrName>
                                        </p:attrNameLst>
                                      </p:cBhvr>
                                      <p:to>
                                        <p:strVal val="visible"/>
                                      </p:to>
                                    </p:set>
                                    <p:animEffect transition="in" filter="wipe(up)">
                                      <p:cBhvr>
                                        <p:cTn id="18" dur="500"/>
                                        <p:tgtEl>
                                          <p:spTgt spid="614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149">
                                            <p:txEl>
                                              <p:pRg st="1" end="1"/>
                                            </p:txEl>
                                          </p:spTgt>
                                        </p:tgtEl>
                                        <p:attrNameLst>
                                          <p:attrName>style.visibility</p:attrName>
                                        </p:attrNameLst>
                                      </p:cBhvr>
                                      <p:to>
                                        <p:strVal val="visible"/>
                                      </p:to>
                                    </p:set>
                                    <p:animEffect transition="in" filter="wipe(up)">
                                      <p:cBhvr>
                                        <p:cTn id="23" dur="500"/>
                                        <p:tgtEl>
                                          <p:spTgt spid="614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149">
                                            <p:txEl>
                                              <p:pRg st="4" end="4"/>
                                            </p:txEl>
                                          </p:spTgt>
                                        </p:tgtEl>
                                        <p:attrNameLst>
                                          <p:attrName>style.visibility</p:attrName>
                                        </p:attrNameLst>
                                      </p:cBhvr>
                                      <p:to>
                                        <p:strVal val="visible"/>
                                      </p:to>
                                    </p:set>
                                    <p:animEffect transition="in" filter="wipe(up)">
                                      <p:cBhvr>
                                        <p:cTn id="28" dur="500"/>
                                        <p:tgtEl>
                                          <p:spTgt spid="614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149">
                                            <p:txEl>
                                              <p:pRg st="12" end="12"/>
                                            </p:txEl>
                                          </p:spTgt>
                                        </p:tgtEl>
                                        <p:attrNameLst>
                                          <p:attrName>style.visibility</p:attrName>
                                        </p:attrNameLst>
                                      </p:cBhvr>
                                      <p:to>
                                        <p:strVal val="visible"/>
                                      </p:to>
                                    </p:set>
                                    <p:animEffect transition="in" filter="wipe(up)">
                                      <p:cBhvr>
                                        <p:cTn id="33" dur="500"/>
                                        <p:tgtEl>
                                          <p:spTgt spid="614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273300" y="388620"/>
            <a:ext cx="8886825" cy="857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indent="0" algn="just" fontAlgn="base">
              <a:lnSpc>
                <a:spcPct val="130000"/>
              </a:lnSpc>
              <a:spcBef>
                <a:spcPct val="0"/>
              </a:spcBef>
              <a:spcAft>
                <a:spcPct val="0"/>
              </a:spcAft>
              <a:buFont typeface="Arial" panose="020B0604020202020204" pitchFamily="34" charset="0"/>
              <a:buNone/>
            </a:pPr>
            <a:r>
              <a:rPr lang="zh-CN" altLang="en-US" sz="2000" b="1">
                <a:solidFill>
                  <a:srgbClr val="005DFF"/>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sym typeface="+mn-ea"/>
              </a:rPr>
              <a:t>【例】 有一个用 8×8 像素读取的手写数字的图像，考虑如何让计算机判断图像中的数字是否为 0。手写图像如下图：</a:t>
            </a:r>
            <a:endParaRPr lang="zh-CN" altLang="en-US" sz="2000" b="1">
              <a:solidFill>
                <a:srgbClr val="005DFF"/>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sym typeface="+mn-ea"/>
            </a:endParaRPr>
          </a:p>
          <a:p>
            <a:pPr indent="0" algn="just" fontAlgn="base">
              <a:lnSpc>
                <a:spcPct val="13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思路一：将这种辨认</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“0”</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的条件用数学式表达，并教给机器（人教导机器）</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思路二：是由人提供数据，然后由神经网络自己进行学习。（深度学习机器）</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000"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答案：思路二正确，</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因为将辨认的</a:t>
            </a:r>
            <a:r>
              <a:rPr lang="en-US" altLang="zh-CN"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0</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条件用数学式表达教给计算机是无法做到的。</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  </a:t>
            </a:r>
            <a:endParaRPr lang="zh-CN" altLang="en-US" sz="20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rgbClr val="FF0000"/>
                </a:solidFill>
                <a:latin typeface="华文楷体" panose="02010600040101010101" pitchFamily="2" charset="-122"/>
                <a:ea typeface="华文楷体" panose="02010600040101010101" pitchFamily="2" charset="-122"/>
              </a:rPr>
              <a:t>   由上例可以看出，“人教导机器”类型的人工智能无法胜任图像、语音的模式识别，因为要把所有东西都教给计算机是不现实的。</a:t>
            </a:r>
            <a:endParaRPr lang="zh-CN" altLang="en-US" sz="20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2701290" y="1181100"/>
            <a:ext cx="5596890" cy="1607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5" end="5"/>
                                            </p:txEl>
                                          </p:spTgt>
                                        </p:tgtEl>
                                        <p:attrNameLst>
                                          <p:attrName>style.visibility</p:attrName>
                                        </p:attrNameLst>
                                      </p:cBhvr>
                                      <p:to>
                                        <p:strVal val="visible"/>
                                      </p:to>
                                    </p:set>
                                    <p:animEffect transition="in" filter="wipe(up)">
                                      <p:cBhvr>
                                        <p:cTn id="12" dur="500"/>
                                        <p:tgtEl>
                                          <p:spTgt spid="614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6" end="6"/>
                                            </p:txEl>
                                          </p:spTgt>
                                        </p:tgtEl>
                                        <p:attrNameLst>
                                          <p:attrName>style.visibility</p:attrName>
                                        </p:attrNameLst>
                                      </p:cBhvr>
                                      <p:to>
                                        <p:strVal val="visible"/>
                                      </p:to>
                                    </p:set>
                                    <p:animEffect transition="in" filter="wipe(up)">
                                      <p:cBhvr>
                                        <p:cTn id="17" dur="500"/>
                                        <p:tgtEl>
                                          <p:spTgt spid="614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8" end="8"/>
                                            </p:txEl>
                                          </p:spTgt>
                                        </p:tgtEl>
                                        <p:attrNameLst>
                                          <p:attrName>style.visibility</p:attrName>
                                        </p:attrNameLst>
                                      </p:cBhvr>
                                      <p:to>
                                        <p:strVal val="visible"/>
                                      </p:to>
                                    </p:set>
                                    <p:animEffect transition="in" filter="wipe(up)">
                                      <p:cBhvr>
                                        <p:cTn id="22" dur="500"/>
                                        <p:tgtEl>
                                          <p:spTgt spid="6149">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9">
                                            <p:txEl>
                                              <p:pRg st="9" end="9"/>
                                            </p:txEl>
                                          </p:spTgt>
                                        </p:tgtEl>
                                        <p:attrNameLst>
                                          <p:attrName>style.visibility</p:attrName>
                                        </p:attrNameLst>
                                      </p:cBhvr>
                                      <p:to>
                                        <p:strVal val="visible"/>
                                      </p:to>
                                    </p:set>
                                    <p:animEffect transition="in" filter="wipe(up)">
                                      <p:cBhvr>
                                        <p:cTn id="27" dur="500"/>
                                        <p:tgtEl>
                                          <p:spTgt spid="6149">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49">
                                            <p:txEl>
                                              <p:pRg st="10" end="10"/>
                                            </p:txEl>
                                          </p:spTgt>
                                        </p:tgtEl>
                                        <p:attrNameLst>
                                          <p:attrName>style.visibility</p:attrName>
                                        </p:attrNameLst>
                                      </p:cBhvr>
                                      <p:to>
                                        <p:strVal val="visible"/>
                                      </p:to>
                                    </p:set>
                                    <p:animEffect transition="in" filter="wipe(up)">
                                      <p:cBhvr>
                                        <p:cTn id="32" dur="500"/>
                                        <p:tgtEl>
                                          <p:spTgt spid="6149">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939925" y="299720"/>
            <a:ext cx="8037195" cy="566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b="1">
                <a:solidFill>
                  <a:srgbClr val="000099"/>
                </a:solidFill>
                <a:latin typeface="华文楷体" panose="02010600040101010101" pitchFamily="2" charset="-122"/>
                <a:ea typeface="华文楷体" panose="02010600040101010101" pitchFamily="2" charset="-122"/>
                <a:sym typeface="+mn-ea"/>
              </a:rPr>
              <a:t>   </a:t>
            </a: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sz="2000"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sz="2000"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sz="2000" b="1">
              <a:solidFill>
                <a:schemeClr val="tx1"/>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rPr>
              <a:t>   </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针对全部学习数据，计算预测值与正解的误差的平方称为</a:t>
            </a:r>
            <a:r>
              <a:rPr lang="zh-CN" altLang="en-US" sz="2000">
                <a:solidFill>
                  <a:srgbClr val="FF0000"/>
                </a:solidFill>
                <a:latin typeface="华文楷体" panose="02010600040101010101" pitchFamily="2" charset="-122"/>
                <a:ea typeface="华文楷体" panose="02010600040101010101" pitchFamily="2" charset="-122"/>
              </a:rPr>
              <a:t>平方误差</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，这个误差的总和称为</a:t>
            </a:r>
            <a:r>
              <a:rPr lang="zh-CN" altLang="en-US" sz="2000">
                <a:solidFill>
                  <a:srgbClr val="FF0000"/>
                </a:solidFill>
                <a:latin typeface="华文楷体" panose="02010600040101010101" pitchFamily="2" charset="-122"/>
                <a:ea typeface="华文楷体" panose="02010600040101010101" pitchFamily="2" charset="-122"/>
              </a:rPr>
              <a:t>代价函数</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（cost function）用符号</a:t>
            </a:r>
            <a:r>
              <a:rPr lang="en-US" altLang="zh-CN"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C</a:t>
            </a:r>
            <a:r>
              <a:rPr lang="en-US" altLang="zh-CN" sz="14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T</a:t>
            </a:r>
            <a:r>
              <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表示。</a:t>
            </a:r>
            <a:endParaRPr lang="zh-CN" altLang="en-US" sz="200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a:gradFill>
                  <a:gsLst>
                    <a:gs pos="0">
                      <a:srgbClr val="012D86"/>
                    </a:gs>
                    <a:gs pos="100000">
                      <a:srgbClr val="0E2557"/>
                    </a:gs>
                  </a:gsLst>
                  <a:lin scaled="0"/>
                </a:gradFill>
                <a:latin typeface="华文楷体" panose="02010600040101010101" pitchFamily="2" charset="-122"/>
                <a:ea typeface="华文楷体" panose="02010600040101010101" pitchFamily="2" charset="-122"/>
              </a:rPr>
              <a:t>   </a:t>
            </a:r>
            <a:endParaRPr lang="zh-CN" altLang="en-US">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r>
              <a:rPr lang="zh-CN" altLang="en-US" b="1">
                <a:solidFill>
                  <a:srgbClr val="FF0000"/>
                </a:solidFill>
                <a:latin typeface="华文楷体" panose="02010600040101010101" pitchFamily="2" charset="-122"/>
                <a:ea typeface="华文楷体" panose="02010600040101010101" pitchFamily="2" charset="-122"/>
              </a:rPr>
              <a:t>  </a:t>
            </a:r>
            <a:r>
              <a:rPr lang="zh-CN" altLang="en-US" sz="2000" b="1">
                <a:solidFill>
                  <a:srgbClr val="FF0000"/>
                </a:solidFill>
                <a:latin typeface="华文楷体" panose="02010600040101010101" pitchFamily="2" charset="-122"/>
                <a:ea typeface="华文楷体" panose="02010600040101010101" pitchFamily="2" charset="-122"/>
              </a:rPr>
              <a:t> 注：</a:t>
            </a:r>
            <a:r>
              <a:rPr lang="zh-CN" altLang="en-US" sz="2000" b="1">
                <a:solidFill>
                  <a:srgbClr val="FF0000"/>
                </a:solidFill>
                <a:latin typeface="华文楷体" panose="02010600040101010101" pitchFamily="2" charset="-122"/>
                <a:ea typeface="华文楷体" panose="02010600040101010101" pitchFamily="2" charset="-122"/>
                <a:sym typeface="+mn-ea"/>
              </a:rPr>
              <a:t>神经网络的权重是允许出现负数的，用生物学进行类比时不会出现负数，因为负数难以作为神经传递物质的量。</a:t>
            </a:r>
            <a:endParaRPr lang="zh-CN" altLang="en-US" b="1">
              <a:solidFill>
                <a:srgbClr val="FF0000"/>
              </a:solidFill>
              <a:latin typeface="华文楷体" panose="02010600040101010101" pitchFamily="2" charset="-122"/>
              <a:ea typeface="华文楷体" panose="02010600040101010101" pitchFamily="2" charset="-122"/>
            </a:endParaRPr>
          </a:p>
          <a:p>
            <a:pPr fontAlgn="base">
              <a:lnSpc>
                <a:spcPct val="120000"/>
              </a:lnSpc>
              <a:spcBef>
                <a:spcPct val="0"/>
              </a:spcBef>
              <a:spcAft>
                <a:spcPct val="0"/>
              </a:spcAft>
              <a:buFont typeface="Arial" panose="020B0604020202020204" pitchFamily="34" charset="0"/>
              <a:buNone/>
            </a:pP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358390" y="216535"/>
            <a:ext cx="5901055" cy="3456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10" end="10"/>
                                            </p:txEl>
                                          </p:spTgt>
                                        </p:tgtEl>
                                        <p:attrNameLst>
                                          <p:attrName>style.visibility</p:attrName>
                                        </p:attrNameLst>
                                      </p:cBhvr>
                                      <p:to>
                                        <p:strVal val="visible"/>
                                      </p:to>
                                    </p:set>
                                    <p:animEffect transition="in" filter="wipe(up)">
                                      <p:cBhvr>
                                        <p:cTn id="12" dur="500"/>
                                        <p:tgtEl>
                                          <p:spTgt spid="6149">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11" end="11"/>
                                            </p:txEl>
                                          </p:spTgt>
                                        </p:tgtEl>
                                        <p:attrNameLst>
                                          <p:attrName>style.visibility</p:attrName>
                                        </p:attrNameLst>
                                      </p:cBhvr>
                                      <p:to>
                                        <p:strVal val="visible"/>
                                      </p:to>
                                    </p:set>
                                    <p:animEffect transition="in" filter="wipe(up)">
                                      <p:cBhvr>
                                        <p:cTn id="17" dur="500"/>
                                        <p:tgtEl>
                                          <p:spTgt spid="6149">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12" end="12"/>
                                            </p:txEl>
                                          </p:spTgt>
                                        </p:tgtEl>
                                        <p:attrNameLst>
                                          <p:attrName>style.visibility</p:attrName>
                                        </p:attrNameLst>
                                      </p:cBhvr>
                                      <p:to>
                                        <p:strVal val="visible"/>
                                      </p:to>
                                    </p:set>
                                    <p:animEffect transition="in" filter="wipe(up)">
                                      <p:cBhvr>
                                        <p:cTn id="22" dur="500"/>
                                        <p:tgtEl>
                                          <p:spTgt spid="614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神经网络从生物那里得到启发，又飞跃到了与生物世界不同的另一个世界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054860" y="319405"/>
            <a:ext cx="8956040" cy="666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zh-CN" altLang="en-US" sz="3200" b="1">
                <a:solidFill>
                  <a:srgbClr val="000099"/>
                </a:solidFill>
                <a:latin typeface="华文楷体" panose="02010600040101010101" pitchFamily="2" charset="-122"/>
                <a:ea typeface="华文楷体" panose="02010600040101010101" pitchFamily="2" charset="-122"/>
                <a:sym typeface="+mn-ea"/>
              </a:rPr>
              <a:t>本章小结</a:t>
            </a:r>
            <a:endParaRPr lang="zh-CN" altLang="en-US" sz="32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32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a:t>
            </a:r>
            <a:r>
              <a:rPr lang="en-US" alt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1.</a:t>
            </a: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神经网络和深度学习的关系</a:t>
            </a: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r>
              <a:rPr lang="en-US" alt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2.</a:t>
            </a: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神经网络的结构</a:t>
            </a:r>
            <a:r>
              <a:rPr lang="zh-CN" altLang="en-US" sz="2400" b="1">
                <a:solidFill>
                  <a:srgbClr val="FF0000"/>
                </a:solidFill>
                <a:latin typeface="华文楷体" panose="02010600040101010101" pitchFamily="2" charset="-122"/>
                <a:ea typeface="华文楷体" panose="02010600040101010101" pitchFamily="2" charset="-122"/>
                <a:sym typeface="+mn-ea"/>
              </a:rPr>
              <a:t>（重点）</a:t>
            </a: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en-US" altLang="zh-CN" sz="2400" b="1">
                <a:solidFill>
                  <a:srgbClr val="FF0000"/>
                </a:solidFill>
                <a:latin typeface="华文楷体" panose="02010600040101010101" pitchFamily="2" charset="-122"/>
                <a:ea typeface="华文楷体" panose="02010600040101010101" pitchFamily="2" charset="-122"/>
                <a:sym typeface="+mn-ea"/>
              </a:rPr>
              <a:t>         </a:t>
            </a:r>
            <a:r>
              <a:rPr lang="en-US" alt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3.</a:t>
            </a: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神经元工作的数学表示</a:t>
            </a: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r>
              <a:rPr lang="en-US" alt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4.</a:t>
            </a: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神经网络的一般化</a:t>
            </a:r>
            <a:r>
              <a:rPr lang="zh-CN" altLang="en-US" sz="2400" b="1">
                <a:solidFill>
                  <a:srgbClr val="FF0000"/>
                </a:solidFill>
                <a:latin typeface="华文楷体" panose="02010600040101010101" pitchFamily="2" charset="-122"/>
                <a:ea typeface="华文楷体" panose="02010600040101010101" pitchFamily="2" charset="-122"/>
                <a:sym typeface="+mn-ea"/>
              </a:rPr>
              <a:t>（重点）</a:t>
            </a:r>
            <a:endPar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zh-CN" altLang="en-US"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sym typeface="+mn-ea"/>
              </a:rPr>
              <a:t>                 </a:t>
            </a:r>
            <a:endParaRPr lang="en-US" altLang="zh-CN" sz="24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136385" y="4645923"/>
            <a:ext cx="5673725" cy="6254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21535" y="1251585"/>
            <a:ext cx="869188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 1.</a:t>
            </a:r>
            <a:r>
              <a:rPr lang="zh-CN" altLang="en-US" sz="2400" b="1">
                <a:solidFill>
                  <a:srgbClr val="FF0000"/>
                </a:solidFill>
                <a:latin typeface="华文楷体" panose="02010600040101010101" pitchFamily="2" charset="-122"/>
                <a:ea typeface="华文楷体" panose="02010600040101010101" pitchFamily="2" charset="-122"/>
                <a:sym typeface="+mn-ea"/>
              </a:rPr>
              <a:t>神经网络的工作流程</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r>
              <a:rPr lang="en-US" altLang="zh-CN" sz="2400" b="1">
                <a:solidFill>
                  <a:srgbClr val="FF0000"/>
                </a:solidFill>
                <a:latin typeface="华文楷体" panose="02010600040101010101" pitchFamily="2" charset="-122"/>
                <a:ea typeface="华文楷体" panose="02010600040101010101" pitchFamily="2" charset="-122"/>
                <a:sym typeface="+mn-ea"/>
              </a:rPr>
              <a:t>2.</a:t>
            </a:r>
            <a:r>
              <a:rPr lang="zh-CN" altLang="en-US" sz="2400" b="1">
                <a:solidFill>
                  <a:srgbClr val="FF0000"/>
                </a:solidFill>
                <a:latin typeface="华文楷体" panose="02010600040101010101" pitchFamily="2" charset="-122"/>
                <a:ea typeface="华文楷体" panose="02010600040101010101" pitchFamily="2" charset="-122"/>
                <a:sym typeface="+mn-ea"/>
              </a:rPr>
              <a:t>人教导机器的缺陷</a:t>
            </a:r>
            <a:endParaRPr lang="zh-CN" altLang="en-US" sz="2400" b="1">
              <a:solidFill>
                <a:srgbClr val="FF0000"/>
              </a:solidFill>
              <a:latin typeface="华文楷体" panose="02010600040101010101" pitchFamily="2" charset="-122"/>
              <a:ea typeface="华文楷体" panose="02010600040101010101" pitchFamily="2" charset="-122"/>
              <a:sym typeface="+mn-ea"/>
            </a:endParaRPr>
          </a:p>
          <a:p>
            <a:pPr fontAlgn="base">
              <a:lnSpc>
                <a:spcPct val="200000"/>
              </a:lnSpc>
              <a:spcBef>
                <a:spcPct val="0"/>
              </a:spcBef>
              <a:spcAft>
                <a:spcPct val="0"/>
              </a:spcAft>
              <a:buFont typeface="Arial" panose="020B0604020202020204" pitchFamily="34" charset="0"/>
              <a:buNone/>
            </a:pPr>
            <a:r>
              <a:rPr lang="zh-CN" altLang="en-US" sz="2400" b="1">
                <a:solidFill>
                  <a:srgbClr val="FF0000"/>
                </a:solidFill>
                <a:latin typeface="华文楷体" panose="02010600040101010101" pitchFamily="2" charset="-122"/>
                <a:ea typeface="华文楷体" panose="02010600040101010101" pitchFamily="2" charset="-122"/>
                <a:sym typeface="+mn-ea"/>
              </a:rPr>
              <a:t>        </a:t>
            </a:r>
            <a:endParaRPr lang="en-US" altLang="zh-CN" sz="2400" b="1">
              <a:solidFill>
                <a:srgbClr val="FF0000"/>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zh-CN" altLang="en-US" b="1">
              <a:solidFill>
                <a:srgbClr val="000099"/>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2" end="2"/>
                                            </p:txEl>
                                          </p:spTgt>
                                        </p:tgtEl>
                                        <p:attrNameLst>
                                          <p:attrName>style.visibility</p:attrName>
                                        </p:attrNameLst>
                                      </p:cBhvr>
                                      <p:to>
                                        <p:strVal val="visible"/>
                                      </p:to>
                                    </p:set>
                                    <p:animEffect transition="in" filter="wipe(up)">
                                      <p:cBhvr>
                                        <p:cTn id="12" dur="500"/>
                                        <p:tgtEl>
                                          <p:spTgt spid="61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3" end="3"/>
                                            </p:txEl>
                                          </p:spTgt>
                                        </p:tgtEl>
                                        <p:attrNameLst>
                                          <p:attrName>style.visibility</p:attrName>
                                        </p:attrNameLst>
                                      </p:cBhvr>
                                      <p:to>
                                        <p:strVal val="visible"/>
                                      </p:to>
                                    </p:set>
                                    <p:animEffect transition="in" filter="wipe(up)">
                                      <p:cBhvr>
                                        <p:cTn id="17" dur="500"/>
                                        <p:tgtEl>
                                          <p:spTgt spid="61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9">
                                            <p:txEl>
                                              <p:pRg st="4" end="4"/>
                                            </p:txEl>
                                          </p:spTgt>
                                        </p:tgtEl>
                                        <p:attrNameLst>
                                          <p:attrName>style.visibility</p:attrName>
                                        </p:attrNameLst>
                                      </p:cBhvr>
                                      <p:to>
                                        <p:strVal val="visible"/>
                                      </p:to>
                                    </p:set>
                                    <p:animEffect transition="in" filter="wipe(up)">
                                      <p:cBhvr>
                                        <p:cTn id="22" dur="500"/>
                                        <p:tgtEl>
                                          <p:spTgt spid="61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549783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en-US" sz="3600" b="1">
                <a:solidFill>
                  <a:srgbClr val="CC0000"/>
                </a:solidFill>
                <a:latin typeface="Times New Roman" panose="02020603050405020304" pitchFamily="18" charset="0"/>
                <a:ea typeface="楷体_GB2312" pitchFamily="1" charset="-122"/>
              </a:rPr>
              <a:t>2</a:t>
            </a:r>
            <a:r>
              <a:rPr sz="3600" b="1">
                <a:solidFill>
                  <a:srgbClr val="CC0000"/>
                </a:solidFill>
                <a:latin typeface="Times New Roman" panose="02020603050405020304" pitchFamily="18" charset="0"/>
                <a:ea typeface="楷体_GB2312" pitchFamily="1" charset="-122"/>
              </a:rPr>
              <a:t>-2 神经元工作的数学表示</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2135505" y="1251585"/>
            <a:ext cx="8037195" cy="449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1.</a:t>
            </a:r>
            <a:r>
              <a:rPr lang="zh-CN" altLang="en-US" sz="2400" b="1">
                <a:solidFill>
                  <a:srgbClr val="000099"/>
                </a:solidFill>
                <a:latin typeface="华文楷体" panose="02010600040101010101" pitchFamily="2" charset="-122"/>
                <a:ea typeface="华文楷体" panose="02010600040101010101" pitchFamily="2" charset="-122"/>
                <a:sym typeface="+mn-ea"/>
              </a:rPr>
              <a:t>神经元的结构：</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2596515" y="1824355"/>
            <a:ext cx="6776085" cy="4093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49">
                                            <p:txEl>
                                              <p:pRg st="0" end="0"/>
                                            </p:txEl>
                                          </p:spTgt>
                                        </p:tgtEl>
                                        <p:attrNameLst>
                                          <p:attrName>style.visibility</p:attrName>
                                        </p:attrNameLst>
                                      </p:cBhvr>
                                      <p:to>
                                        <p:strVal val="visible"/>
                                      </p:to>
                                    </p:set>
                                    <p:animEffect transition="in" filter="wipe(up)">
                                      <p:cBhvr>
                                        <p:cTn id="13" dur="500"/>
                                        <p:tgtEl>
                                          <p:spTgt spid="6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5774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2.</a:t>
            </a:r>
            <a:r>
              <a:rPr lang="zh-CN" altLang="en-US" sz="2400" b="1">
                <a:solidFill>
                  <a:srgbClr val="000099"/>
                </a:solidFill>
                <a:latin typeface="华文楷体" panose="02010600040101010101" pitchFamily="2" charset="-122"/>
                <a:ea typeface="华文楷体" panose="02010600040101010101" pitchFamily="2" charset="-122"/>
                <a:sym typeface="+mn-ea"/>
              </a:rPr>
              <a:t>神经元的工作流程：</a:t>
            </a: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fontAlgn="base">
              <a:lnSpc>
                <a:spcPct val="12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rPr>
              <a:t> </a:t>
            </a:r>
            <a:r>
              <a:rPr lang="zh-CN" altLang="en-US" sz="2000" b="1">
                <a:solidFill>
                  <a:srgbClr val="FF0000"/>
                </a:solidFill>
                <a:latin typeface="华文楷体" panose="02010600040101010101" pitchFamily="2" charset="-122"/>
                <a:ea typeface="华文楷体" panose="02010600040101010101" pitchFamily="2" charset="-122"/>
              </a:rPr>
              <a:t>树突：</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接收信号</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 </a:t>
            </a:r>
            <a:r>
              <a:rPr lang="zh-CN" altLang="en-US" sz="2000" b="1">
                <a:solidFill>
                  <a:srgbClr val="FF0000"/>
                </a:solidFill>
                <a:latin typeface="华文楷体" panose="02010600040101010101" pitchFamily="2" charset="-122"/>
                <a:ea typeface="华文楷体" panose="02010600040101010101" pitchFamily="2" charset="-122"/>
              </a:rPr>
              <a:t>细胞体：</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根据输入信号之和大小做出处理</a:t>
            </a:r>
            <a:endPar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 </a:t>
            </a:r>
            <a:r>
              <a:rPr lang="zh-CN" altLang="en-US" sz="2000" b="1">
                <a:solidFill>
                  <a:srgbClr val="FF0000"/>
                </a:solidFill>
                <a:latin typeface="华文楷体" panose="02010600040101010101" pitchFamily="2" charset="-122"/>
                <a:ea typeface="华文楷体" panose="02010600040101010101" pitchFamily="2" charset="-122"/>
              </a:rPr>
              <a:t>轴突：</a:t>
            </a:r>
            <a:r>
              <a:rPr lang="zh-CN" altLang="en-US" sz="2000" b="1">
                <a:gradFill>
                  <a:gsLst>
                    <a:gs pos="0">
                      <a:srgbClr val="012D86"/>
                    </a:gs>
                    <a:gs pos="100000">
                      <a:srgbClr val="0E2557"/>
                    </a:gs>
                  </a:gsLst>
                  <a:lin scaled="0"/>
                </a:gradFill>
                <a:latin typeface="华文楷体" panose="02010600040101010101" pitchFamily="2" charset="-122"/>
                <a:ea typeface="华文楷体" panose="02010600040101010101" pitchFamily="2" charset="-122"/>
              </a:rPr>
              <a:t>向下一个神经元传递信号</a:t>
            </a:r>
            <a:endParaRPr lang="zh-CN" altLang="en-US" sz="2800" b="1">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541270" y="1831975"/>
            <a:ext cx="8239760" cy="2354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8" end="8"/>
                                            </p:txEl>
                                          </p:spTgt>
                                        </p:tgtEl>
                                        <p:attrNameLst>
                                          <p:attrName>style.visibility</p:attrName>
                                        </p:attrNameLst>
                                      </p:cBhvr>
                                      <p:to>
                                        <p:strVal val="visible"/>
                                      </p:to>
                                    </p:set>
                                    <p:animEffect transition="in" filter="wipe(up)">
                                      <p:cBhvr>
                                        <p:cTn id="12" dur="500"/>
                                        <p:tgtEl>
                                          <p:spTgt spid="6149">
                                            <p:txEl>
                                              <p:pRg st="8" end="8"/>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6149">
                                            <p:txEl>
                                              <p:pRg st="9" end="9"/>
                                            </p:txEl>
                                          </p:spTgt>
                                        </p:tgtEl>
                                        <p:attrNameLst>
                                          <p:attrName>style.visibility</p:attrName>
                                        </p:attrNameLst>
                                      </p:cBhvr>
                                      <p:to>
                                        <p:strVal val="visible"/>
                                      </p:to>
                                    </p:set>
                                    <p:animEffect transition="in" filter="wipe(up)">
                                      <p:cBhvr>
                                        <p:cTn id="15" dur="500"/>
                                        <p:tgtEl>
                                          <p:spTgt spid="6149">
                                            <p:txEl>
                                              <p:pRg st="9" end="9"/>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149">
                                            <p:txEl>
                                              <p:pRg st="10" end="10"/>
                                            </p:txEl>
                                          </p:spTgt>
                                        </p:tgtEl>
                                        <p:attrNameLst>
                                          <p:attrName>style.visibility</p:attrName>
                                        </p:attrNameLst>
                                      </p:cBhvr>
                                      <p:to>
                                        <p:strVal val="visible"/>
                                      </p:to>
                                    </p:set>
                                    <p:animEffect transition="in" filter="wipe(up)">
                                      <p:cBhvr>
                                        <p:cTn id="18" dur="500"/>
                                        <p:tgtEl>
                                          <p:spTgt spid="614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43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3 .</a:t>
            </a:r>
            <a:r>
              <a:rPr lang="zh-CN" altLang="en-US" sz="2400" b="1">
                <a:solidFill>
                  <a:srgbClr val="000099"/>
                </a:solidFill>
                <a:latin typeface="华文楷体" panose="02010600040101010101" pitchFamily="2" charset="-122"/>
                <a:ea typeface="华文楷体" panose="02010600040101010101" pitchFamily="2" charset="-122"/>
                <a:sym typeface="+mn-ea"/>
              </a:rPr>
              <a:t>神经元工作的数学表示：</a:t>
            </a:r>
            <a:endParaRPr lang="zh-CN" altLang="en-US" sz="2400" b="1">
              <a:solidFill>
                <a:srgbClr val="000099"/>
              </a:solidFill>
              <a:latin typeface="华文楷体" panose="02010600040101010101" pitchFamily="2" charset="-122"/>
              <a:ea typeface="华文楷体" panose="02010600040101010101" pitchFamily="2" charset="-122"/>
              <a:sym typeface="+mn-ea"/>
            </a:endParaRPr>
          </a:p>
          <a:p>
            <a:pPr indent="0" fontAlgn="base">
              <a:lnSpc>
                <a:spcPct val="120000"/>
              </a:lnSpc>
              <a:spcBef>
                <a:spcPct val="0"/>
              </a:spcBef>
              <a:spcAft>
                <a:spcPct val="0"/>
              </a:spcAft>
              <a:buFont typeface="+mj-lt"/>
              <a:buNone/>
            </a:pPr>
            <a:r>
              <a:rPr lang="zh-CN" altLang="en-US" b="1">
                <a:solidFill>
                  <a:schemeClr val="tx1"/>
                </a:solidFill>
                <a:latin typeface="华文楷体" panose="02010600040101010101" pitchFamily="2" charset="-122"/>
                <a:ea typeface="华文楷体" panose="02010600040101010101" pitchFamily="2" charset="-122"/>
              </a:rPr>
              <a:t> </a:t>
            </a:r>
            <a:r>
              <a:rPr lang="zh-CN" altLang="en-US" sz="2000" b="1">
                <a:solidFill>
                  <a:schemeClr val="tx1"/>
                </a:solidFill>
                <a:latin typeface="华文楷体" panose="02010600040101010101" pitchFamily="2" charset="-122"/>
                <a:ea typeface="华文楷体" panose="02010600040101010101" pitchFamily="2" charset="-122"/>
              </a:rPr>
              <a:t>  （</a:t>
            </a:r>
            <a:r>
              <a:rPr lang="en-US" altLang="zh-CN" sz="2000" b="1">
                <a:solidFill>
                  <a:schemeClr val="tx1"/>
                </a:solidFill>
                <a:latin typeface="华文楷体" panose="02010600040101010101" pitchFamily="2" charset="-122"/>
                <a:ea typeface="华文楷体" panose="02010600040101010101" pitchFamily="2" charset="-122"/>
              </a:rPr>
              <a:t>1</a:t>
            </a:r>
            <a:r>
              <a:rPr lang="zh-CN" altLang="en-US" sz="2000" b="1">
                <a:solidFill>
                  <a:schemeClr val="tx1"/>
                </a:solidFill>
                <a:latin typeface="华文楷体" panose="02010600040101010101" pitchFamily="2" charset="-122"/>
                <a:ea typeface="华文楷体" panose="02010600040101010101" pitchFamily="2" charset="-122"/>
              </a:rPr>
              <a:t>）数学式子表示</a:t>
            </a:r>
            <a:r>
              <a:rPr lang="zh-CN" altLang="en-US" sz="2000" b="1">
                <a:solidFill>
                  <a:srgbClr val="FF0000"/>
                </a:solidFill>
                <a:latin typeface="华文楷体" panose="02010600040101010101" pitchFamily="2" charset="-122"/>
                <a:ea typeface="华文楷体" panose="02010600040101010101" pitchFamily="2" charset="-122"/>
              </a:rPr>
              <a:t>输入信号</a:t>
            </a:r>
            <a:r>
              <a:rPr lang="zh-CN" altLang="en-US" sz="2000" b="1">
                <a:solidFill>
                  <a:schemeClr val="tx1"/>
                </a:solidFill>
                <a:latin typeface="华文楷体" panose="02010600040101010101" pitchFamily="2" charset="-122"/>
                <a:ea typeface="华文楷体" panose="02010600040101010101" pitchFamily="2" charset="-122"/>
              </a:rPr>
              <a:t>：</a:t>
            </a:r>
            <a:endParaRPr lang="zh-CN" altLang="en-US" sz="28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661285" y="2233930"/>
            <a:ext cx="6480175" cy="3471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9">
                                            <p:txEl>
                                              <p:pRg st="1" end="1"/>
                                            </p:txEl>
                                          </p:spTgt>
                                        </p:tgtEl>
                                        <p:attrNameLst>
                                          <p:attrName>style.visibility</p:attrName>
                                        </p:attrNameLst>
                                      </p:cBhvr>
                                      <p:to>
                                        <p:strVal val="visible"/>
                                      </p:to>
                                    </p:set>
                                    <p:animEffect transition="in" filter="wipe(up)">
                                      <p:cBhvr>
                                        <p:cTn id="12" dur="500"/>
                                        <p:tgtEl>
                                          <p:spTgt spid="6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2135505" y="1251585"/>
            <a:ext cx="8037195" cy="43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120000"/>
              </a:lnSpc>
              <a:spcBef>
                <a:spcPct val="0"/>
              </a:spcBef>
              <a:spcAft>
                <a:spcPct val="0"/>
              </a:spcAft>
              <a:buFont typeface="Arial" panose="020B0604020202020204" pitchFamily="34" charset="0"/>
              <a:buNone/>
            </a:pPr>
            <a:r>
              <a:rPr lang="zh-CN" altLang="en-US" sz="2000" b="1">
                <a:solidFill>
                  <a:schemeClr val="tx1"/>
                </a:solidFill>
                <a:latin typeface="华文楷体" panose="02010600040101010101" pitchFamily="2" charset="-122"/>
                <a:ea typeface="华文楷体" panose="02010600040101010101" pitchFamily="2" charset="-122"/>
              </a:rPr>
              <a:t>（</a:t>
            </a:r>
            <a:r>
              <a:rPr lang="en-US" altLang="zh-CN" sz="2000" b="1">
                <a:solidFill>
                  <a:schemeClr val="tx1"/>
                </a:solidFill>
                <a:latin typeface="华文楷体" panose="02010600040101010101" pitchFamily="2" charset="-122"/>
                <a:ea typeface="华文楷体" panose="02010600040101010101" pitchFamily="2" charset="-122"/>
              </a:rPr>
              <a:t>2</a:t>
            </a:r>
            <a:r>
              <a:rPr lang="zh-CN" altLang="en-US" sz="2000" b="1">
                <a:solidFill>
                  <a:schemeClr val="tx1"/>
                </a:solidFill>
                <a:latin typeface="华文楷体" panose="02010600040101010101" pitchFamily="2" charset="-122"/>
                <a:ea typeface="华文楷体" panose="02010600040101010101" pitchFamily="2" charset="-122"/>
              </a:rPr>
              <a:t>）数学式子表示</a:t>
            </a:r>
            <a:r>
              <a:rPr lang="zh-CN" altLang="en-US" sz="2000" b="1">
                <a:solidFill>
                  <a:srgbClr val="FF0000"/>
                </a:solidFill>
                <a:latin typeface="华文楷体" panose="02010600040101010101" pitchFamily="2" charset="-122"/>
                <a:ea typeface="华文楷体" panose="02010600040101010101" pitchFamily="2" charset="-122"/>
              </a:rPr>
              <a:t>输出信号</a:t>
            </a:r>
            <a:r>
              <a:rPr lang="zh-CN" altLang="en-US" sz="2000" b="1">
                <a:solidFill>
                  <a:schemeClr val="tx1"/>
                </a:solidFill>
                <a:latin typeface="华文楷体" panose="02010600040101010101" pitchFamily="2" charset="-122"/>
                <a:ea typeface="华文楷体" panose="02010600040101010101" pitchFamily="2" charset="-122"/>
              </a:rPr>
              <a:t>：</a:t>
            </a:r>
            <a:endParaRPr lang="zh-CN" altLang="en-US" sz="28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000" b="1">
                <a:latin typeface="华文楷体" panose="02010600040101010101" pitchFamily="2" charset="-122"/>
                <a:ea typeface="华文楷体" panose="02010600040101010101" pitchFamily="2" charset="-122"/>
                <a:sym typeface="+mn-ea"/>
              </a:rPr>
              <a:t>（</a:t>
            </a:r>
            <a:r>
              <a:rPr lang="en-US" altLang="zh-CN" sz="2000" b="1">
                <a:latin typeface="华文楷体" panose="02010600040101010101" pitchFamily="2" charset="-122"/>
                <a:ea typeface="华文楷体" panose="02010600040101010101" pitchFamily="2" charset="-122"/>
                <a:sym typeface="+mn-ea"/>
              </a:rPr>
              <a:t>3</a:t>
            </a:r>
            <a:r>
              <a:rPr lang="zh-CN" altLang="en-US" sz="2000" b="1">
                <a:latin typeface="华文楷体" panose="02010600040101010101" pitchFamily="2" charset="-122"/>
                <a:ea typeface="华文楷体" panose="02010600040101010101" pitchFamily="2" charset="-122"/>
                <a:sym typeface="+mn-ea"/>
              </a:rPr>
              <a:t>）数学式子表示</a:t>
            </a:r>
            <a:r>
              <a:rPr lang="zh-CN" altLang="en-US" sz="2000" b="1">
                <a:solidFill>
                  <a:srgbClr val="FF0000"/>
                </a:solidFill>
                <a:latin typeface="华文楷体" panose="02010600040101010101" pitchFamily="2" charset="-122"/>
                <a:ea typeface="华文楷体" panose="02010600040101010101" pitchFamily="2" charset="-122"/>
                <a:sym typeface="+mn-ea"/>
              </a:rPr>
              <a:t>点火的判定条件</a:t>
            </a:r>
            <a:r>
              <a:rPr lang="zh-CN" altLang="en-US" sz="2000" b="1">
                <a:latin typeface="华文楷体" panose="02010600040101010101" pitchFamily="2" charset="-122"/>
                <a:ea typeface="华文楷体" panose="02010600040101010101" pitchFamily="2" charset="-122"/>
                <a:sym typeface="+mn-ea"/>
              </a:rPr>
              <a:t>：（考虑权重）</a:t>
            </a:r>
            <a:endParaRPr lang="zh-CN" altLang="en-US" sz="20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b="1">
              <a:solidFill>
                <a:schemeClr val="tx1"/>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b="1">
                <a:solidFill>
                  <a:schemeClr val="tx1"/>
                </a:solidFill>
                <a:latin typeface="华文楷体" panose="02010600040101010101" pitchFamily="2" charset="-122"/>
                <a:ea typeface="华文楷体" panose="02010600040101010101" pitchFamily="2" charset="-122"/>
              </a:rPr>
              <a:t> </a:t>
            </a: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endParaRPr lang="zh-CN" altLang="en-US" sz="2400" b="1">
              <a:solidFill>
                <a:srgbClr val="000099"/>
              </a:solidFill>
              <a:latin typeface="华文楷体" panose="02010600040101010101" pitchFamily="2" charset="-122"/>
              <a:ea typeface="华文楷体" panose="02010600040101010101" pitchFamily="2" charset="-122"/>
            </a:endParaRPr>
          </a:p>
          <a:p>
            <a:pPr indent="0" algn="just" fontAlgn="base">
              <a:lnSpc>
                <a:spcPct val="13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rPr>
              <a:t> </a:t>
            </a:r>
            <a:endParaRPr lang="en-US" altLang="zh-CN" sz="2400" b="1">
              <a:solidFill>
                <a:srgbClr val="000099"/>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453005" y="1797050"/>
            <a:ext cx="6361430" cy="1690370"/>
          </a:xfrm>
          <a:prstGeom prst="rect">
            <a:avLst/>
          </a:prstGeom>
        </p:spPr>
      </p:pic>
      <p:pic>
        <p:nvPicPr>
          <p:cNvPr id="4" name="图片 3"/>
          <p:cNvPicPr>
            <a:picLocks noChangeAspect="1"/>
          </p:cNvPicPr>
          <p:nvPr/>
        </p:nvPicPr>
        <p:blipFill>
          <a:blip r:embed="rId2"/>
          <a:stretch>
            <a:fillRect/>
          </a:stretch>
        </p:blipFill>
        <p:spPr>
          <a:xfrm>
            <a:off x="2673985" y="3905250"/>
            <a:ext cx="6537325" cy="1896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wipe(up)">
                                      <p:cBhvr>
                                        <p:cTn id="7" dur="500"/>
                                        <p:tgtEl>
                                          <p:spTgt spid="6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9">
                                            <p:txEl>
                                              <p:pRg st="6" end="6"/>
                                            </p:txEl>
                                          </p:spTgt>
                                        </p:tgtEl>
                                        <p:attrNameLst>
                                          <p:attrName>style.visibility</p:attrName>
                                        </p:attrNameLst>
                                      </p:cBhvr>
                                      <p:to>
                                        <p:strVal val="visible"/>
                                      </p:to>
                                    </p:set>
                                    <p:animEffect transition="in" filter="wipe(up)">
                                      <p:cBhvr>
                                        <p:cTn id="17" dur="500"/>
                                        <p:tgtEl>
                                          <p:spTgt spid="614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REFSHAPE" val="263122124"/>
</p:tagLst>
</file>

<file path=ppt/tags/tag2.xml><?xml version="1.0" encoding="utf-8"?>
<p:tagLst xmlns:p="http://schemas.openxmlformats.org/presentationml/2006/main">
  <p:tag name="REFSHAPE" val="1058383244"/>
  <p:tag name="KSO_WM_UNIT_PLACING_PICTURE_USER_VIEWPORT" val="{&quot;height&quot;:4908,&quot;width&quot;:8124}"/>
</p:tagLst>
</file>

<file path=ppt/tags/tag3.xml><?xml version="1.0" encoding="utf-8"?>
<p:tagLst xmlns:p="http://schemas.openxmlformats.org/presentationml/2006/main">
  <p:tag name="REFSHAPE" val="614773684"/>
  <p:tag name="KSO_WM_UNIT_PLACING_PICTURE_USER_VIEWPORT" val="{&quot;height&quot;:3036,&quot;width&quot;:8400}"/>
</p:tagLst>
</file>

<file path=ppt/theme/theme1.xml><?xml version="1.0" encoding="utf-8"?>
<a:theme xmlns:a="http://schemas.openxmlformats.org/drawingml/2006/main" name="平衡">
  <a:themeElements>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平衡">
      <a:majorFont>
        <a:latin typeface="Franklin Gothic Book"/>
        <a:ea typeface="幼圆"/>
        <a:cs typeface=""/>
      </a:majorFont>
      <a:minorFont>
        <a:latin typeface="Perpetu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3419</Words>
  <Application>WPS 演示</Application>
  <PresentationFormat>宽屏</PresentationFormat>
  <Paragraphs>571</Paragraphs>
  <Slides>42</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42</vt:i4>
      </vt:variant>
    </vt:vector>
  </HeadingPairs>
  <TitlesOfParts>
    <vt:vector size="61" baseType="lpstr">
      <vt:lpstr>Arial</vt:lpstr>
      <vt:lpstr>宋体</vt:lpstr>
      <vt:lpstr>Wingdings</vt:lpstr>
      <vt:lpstr>Tahoma</vt:lpstr>
      <vt:lpstr>Perpetua</vt:lpstr>
      <vt:lpstr>ESSTIXThirteen</vt:lpstr>
      <vt:lpstr>Segoe Print</vt:lpstr>
      <vt:lpstr>Franklin Gothic Book</vt:lpstr>
      <vt:lpstr>幼圆</vt:lpstr>
      <vt:lpstr>Wingdings 2</vt:lpstr>
      <vt:lpstr>Times New Roman</vt:lpstr>
      <vt:lpstr>楷体_GB2312</vt:lpstr>
      <vt:lpstr>新宋体</vt:lpstr>
      <vt:lpstr>华文楷体</vt:lpstr>
      <vt:lpstr>微软雅黑</vt:lpstr>
      <vt:lpstr>Arial Unicode MS</vt:lpstr>
      <vt:lpstr>Calibri</vt:lpstr>
      <vt:lpstr>楷体</vt:lpstr>
      <vt:lpstr>平衡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zhaoxinbo</dc:creator>
  <cp:lastModifiedBy>二又七分之三</cp:lastModifiedBy>
  <cp:revision>218</cp:revision>
  <dcterms:created xsi:type="dcterms:W3CDTF">2020-02-20T08:56:00Z</dcterms:created>
  <dcterms:modified xsi:type="dcterms:W3CDTF">2020-08-06T13:08:07Z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